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94"/>
  </p:notesMasterIdLst>
  <p:handoutMasterIdLst>
    <p:handoutMasterId r:id="rId95"/>
  </p:handoutMasterIdLst>
  <p:sldIdLst>
    <p:sldId id="734" r:id="rId2"/>
    <p:sldId id="582" r:id="rId3"/>
    <p:sldId id="644" r:id="rId4"/>
    <p:sldId id="645" r:id="rId5"/>
    <p:sldId id="646" r:id="rId6"/>
    <p:sldId id="647" r:id="rId7"/>
    <p:sldId id="648" r:id="rId8"/>
    <p:sldId id="649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1" r:id="rId21"/>
    <p:sldId id="662" r:id="rId22"/>
    <p:sldId id="663" r:id="rId23"/>
    <p:sldId id="664" r:id="rId24"/>
    <p:sldId id="665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73" r:id="rId33"/>
    <p:sldId id="674" r:id="rId34"/>
    <p:sldId id="675" r:id="rId35"/>
    <p:sldId id="676" r:id="rId36"/>
    <p:sldId id="677" r:id="rId37"/>
    <p:sldId id="678" r:id="rId38"/>
    <p:sldId id="679" r:id="rId39"/>
    <p:sldId id="680" r:id="rId40"/>
    <p:sldId id="681" r:id="rId41"/>
    <p:sldId id="682" r:id="rId42"/>
    <p:sldId id="683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699" r:id="rId59"/>
    <p:sldId id="700" r:id="rId60"/>
    <p:sldId id="701" r:id="rId61"/>
    <p:sldId id="702" r:id="rId62"/>
    <p:sldId id="703" r:id="rId63"/>
    <p:sldId id="704" r:id="rId64"/>
    <p:sldId id="705" r:id="rId65"/>
    <p:sldId id="706" r:id="rId66"/>
    <p:sldId id="707" r:id="rId67"/>
    <p:sldId id="708" r:id="rId68"/>
    <p:sldId id="709" r:id="rId69"/>
    <p:sldId id="710" r:id="rId70"/>
    <p:sldId id="711" r:id="rId71"/>
    <p:sldId id="712" r:id="rId72"/>
    <p:sldId id="713" r:id="rId73"/>
    <p:sldId id="714" r:id="rId74"/>
    <p:sldId id="715" r:id="rId75"/>
    <p:sldId id="716" r:id="rId76"/>
    <p:sldId id="717" r:id="rId77"/>
    <p:sldId id="718" r:id="rId78"/>
    <p:sldId id="719" r:id="rId79"/>
    <p:sldId id="720" r:id="rId80"/>
    <p:sldId id="721" r:id="rId81"/>
    <p:sldId id="722" r:id="rId82"/>
    <p:sldId id="723" r:id="rId83"/>
    <p:sldId id="724" r:id="rId84"/>
    <p:sldId id="725" r:id="rId85"/>
    <p:sldId id="726" r:id="rId86"/>
    <p:sldId id="727" r:id="rId87"/>
    <p:sldId id="728" r:id="rId88"/>
    <p:sldId id="729" r:id="rId89"/>
    <p:sldId id="730" r:id="rId90"/>
    <p:sldId id="731" r:id="rId91"/>
    <p:sldId id="732" r:id="rId92"/>
    <p:sldId id="409" r:id="rId93"/>
  </p:sldIdLst>
  <p:sldSz cx="9144000" cy="6858000" type="screen4x3"/>
  <p:notesSz cx="6737350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7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635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5D226-372A-4333-AFF2-604D1A45824E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635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D9761-C91E-40C2-A1CB-48A9D9D71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92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635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5DCE7-9CAC-48B9-896A-956953945670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91150" cy="4441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635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1EEA8-09F8-468A-AEA4-F4E69518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5E9B243D-1890-4527-84A5-6098333562F5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40300" cy="4441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98840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5443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검사합 값이 모두 </a:t>
            </a:r>
            <a:r>
              <a:rPr lang="en-US" altLang="ko-KR"/>
              <a:t>0</a:t>
            </a:r>
            <a:r>
              <a:rPr lang="ko-KR" altLang="en-US"/>
              <a:t>일 때 검사합 값을 모두 </a:t>
            </a:r>
            <a:r>
              <a:rPr lang="en-US" altLang="ko-KR"/>
              <a:t>1</a:t>
            </a:r>
            <a:r>
              <a:rPr lang="ko-KR" altLang="en-US"/>
              <a:t>로 변경하는데</a:t>
            </a:r>
            <a:r>
              <a:rPr lang="en-US" altLang="ko-KR"/>
              <a:t>, </a:t>
            </a:r>
            <a:r>
              <a:rPr lang="ko-KR" altLang="en-US"/>
              <a:t>이 이유는 송신자가 검사합 계산을 선택하지 않았을때의 메시지와 차별을 두기 위해서입니다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44177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26CA9D91-A4FB-4BA2-8406-A2BFA5964477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7000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644E175E-2E41-45FB-9D2E-F8B2A1BA0798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4791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/>
              <a:t>UDP</a:t>
            </a:r>
            <a:r>
              <a:rPr lang="ko-KR" altLang="en-US"/>
              <a:t>는 비연결형 프로토콜이기 때문에 혼잡 제어를 제공하지 않으며</a:t>
            </a:r>
            <a:r>
              <a:rPr lang="en-US" altLang="ko-KR"/>
              <a:t>, </a:t>
            </a:r>
            <a:r>
              <a:rPr lang="ko-KR" altLang="en-US"/>
              <a:t>패킷은 작고 산발적으로 전송된다고 가정합니다</a:t>
            </a:r>
            <a:r>
              <a:rPr lang="en-US" altLang="ko-KR"/>
              <a:t>. </a:t>
            </a:r>
            <a:r>
              <a:rPr lang="ko-KR" altLang="en-US"/>
              <a:t>그 이유는 </a:t>
            </a:r>
            <a:r>
              <a:rPr lang="en-US" altLang="ko-KR"/>
              <a:t>UDP</a:t>
            </a:r>
            <a:r>
              <a:rPr lang="ko-KR" altLang="en-US"/>
              <a:t>가 비디오</a:t>
            </a:r>
            <a:r>
              <a:rPr lang="en-US" altLang="ko-KR"/>
              <a:t>/</a:t>
            </a:r>
            <a:r>
              <a:rPr lang="ko-KR" altLang="en-US"/>
              <a:t>오디오 같은 실시간 트래픽을 전송하는데 사용되기 때문입니다</a:t>
            </a:r>
            <a:r>
              <a:rPr lang="en-US" altLang="ko-KR"/>
              <a:t>.</a:t>
            </a:r>
          </a:p>
          <a:p>
            <a:pPr eaLnBrk="1" hangingPunct="1"/>
            <a:endParaRPr lang="en-US" altLang="ko-KR"/>
          </a:p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64692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1082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03DA1F20-6C2C-46F4-9BE3-1A775BAF88D0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2862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A5B763A6-DDB6-4793-8AB4-7E36EA85B9D3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1750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BFC8609E-9ED2-4378-B98D-CDA9B4C59D0D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6127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3E95D09B-125F-474B-83BC-17AFA9EACEAF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4606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ftr" sz="quarter" idx="4"/>
          </p:nvPr>
        </p:nvSpPr>
        <p:spPr>
          <a:extLst/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r>
              <a:rPr lang="en-US" sz="1200" b="0" i="0" dirty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48529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34795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97918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71925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03533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89578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63211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13845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19957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79156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6672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4020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8665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4A370964-50DA-4F81-8970-AA58B344B2BC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88318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4956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30620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03558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52822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27198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48469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3614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0728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5279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14685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4453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84606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38290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101356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38785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38036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90275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018244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45926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44634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E4144442-2940-4668-ADCF-6C31625E4985}" type="slidenum">
              <a:rPr lang="en-US" altLang="ko-KR" sz="1200" b="0" i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50</a:t>
            </a:fld>
            <a:endParaRPr lang="en-US" altLang="ko-KR" sz="1200" b="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573945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15854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66548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5980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478432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590904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30806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60348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7865445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1443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587303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605693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0705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7894CFC6-F5E3-4A18-A077-EC6A53FBC290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62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04919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473CCD71-5556-4396-9A99-9F3C11B69D05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63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99859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95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408249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24359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404428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196051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3716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6EE4AA4A-CD01-40A8-B708-2B1C1381D9FC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084087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032779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69460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494612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672438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04870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581385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0913921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080352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45858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0796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317D4274-D329-4C04-9089-4CB6FA9D4EAE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781220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446183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020822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051263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238674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101412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58127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780415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F5AB0966-5271-4D05-A7A9-44FDC8F3E4BC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755447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C9890A8D-6EBA-4917-AD4B-0EE19DB18FB2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389699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56875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56805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1269CB36-954B-4B84-8F48-646BCFA98D80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0969337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9F682597-A7A5-427B-955A-5507BF75250D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91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3430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title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 r="62444"/>
          <a:stretch>
            <a:fillRect/>
          </a:stretch>
        </p:blipFill>
        <p:spPr bwMode="auto">
          <a:xfrm>
            <a:off x="2032000" y="0"/>
            <a:ext cx="7112000" cy="638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>
            <a:spLocks noChangeArrowheads="1"/>
          </p:cNvSpPr>
          <p:nvPr/>
        </p:nvSpPr>
        <p:spPr bwMode="invGray">
          <a:xfrm>
            <a:off x="881063" y="109538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invGray">
          <a:xfrm>
            <a:off x="881063" y="338138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invGray">
          <a:xfrm>
            <a:off x="881063" y="5651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38663" y="6661150"/>
            <a:ext cx="4332287" cy="74613"/>
            <a:chOff x="2859" y="4202"/>
            <a:chExt cx="2729" cy="41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invGray">
            <a:xfrm>
              <a:off x="2859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invGray">
            <a:xfrm>
              <a:off x="3243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invGray">
            <a:xfrm>
              <a:off x="3627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invGray">
            <a:xfrm>
              <a:off x="4011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invGray">
            <a:xfrm>
              <a:off x="4395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invGray">
            <a:xfrm>
              <a:off x="4779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invGray">
            <a:xfrm>
              <a:off x="5163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invGray">
            <a:xfrm>
              <a:off x="5547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</p:grpSp>
      <p:sp>
        <p:nvSpPr>
          <p:cNvPr id="17" name="Oval 16"/>
          <p:cNvSpPr>
            <a:spLocks noChangeArrowheads="1"/>
          </p:cNvSpPr>
          <p:nvPr/>
        </p:nvSpPr>
        <p:spPr bwMode="invGray">
          <a:xfrm>
            <a:off x="881063" y="7937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8" name="Oval 35"/>
          <p:cNvSpPr>
            <a:spLocks noChangeArrowheads="1"/>
          </p:cNvSpPr>
          <p:nvPr userDrawn="1"/>
        </p:nvSpPr>
        <p:spPr bwMode="invGray">
          <a:xfrm>
            <a:off x="890588" y="10477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9" name="Oval 36"/>
          <p:cNvSpPr>
            <a:spLocks noChangeArrowheads="1"/>
          </p:cNvSpPr>
          <p:nvPr userDrawn="1"/>
        </p:nvSpPr>
        <p:spPr bwMode="invGray">
          <a:xfrm>
            <a:off x="890588" y="12763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0" name="Oval 37"/>
          <p:cNvSpPr>
            <a:spLocks noChangeArrowheads="1"/>
          </p:cNvSpPr>
          <p:nvPr userDrawn="1"/>
        </p:nvSpPr>
        <p:spPr bwMode="invGray">
          <a:xfrm>
            <a:off x="890588" y="1503363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1" name="Oval 38"/>
          <p:cNvSpPr>
            <a:spLocks noChangeArrowheads="1"/>
          </p:cNvSpPr>
          <p:nvPr userDrawn="1"/>
        </p:nvSpPr>
        <p:spPr bwMode="invGray">
          <a:xfrm>
            <a:off x="890588" y="1731963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43381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ko-KR" altLang="en-US" dirty="0"/>
              <a:t>마스터 제목 유형 편집</a:t>
            </a:r>
          </a:p>
        </p:txBody>
      </p:sp>
      <p:sp>
        <p:nvSpPr>
          <p:cNvPr id="143382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 typeface="Webdings" pitchFamily="18" charset="2"/>
              <a:buNone/>
              <a:defRPr/>
            </a:lvl1pPr>
          </a:lstStyle>
          <a:p>
            <a:r>
              <a:rPr lang="ko-KR" altLang="en-US"/>
              <a:t>마스터 부제목 유형 편집</a:t>
            </a:r>
          </a:p>
        </p:txBody>
      </p:sp>
      <p:sp>
        <p:nvSpPr>
          <p:cNvPr id="22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i="1">
                <a:solidFill>
                  <a:srgbClr val="FFFFFF"/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FFFFF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ko-KR" altLang="en-US"/>
              <a:t>한남대학교 컴퓨터공학과</a:t>
            </a:r>
            <a:endParaRPr lang="en-US" altLang="ko-KR"/>
          </a:p>
        </p:txBody>
      </p:sp>
      <p:sp>
        <p:nvSpPr>
          <p:cNvPr id="2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i="1">
                <a:solidFill>
                  <a:srgbClr val="FFFFFF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3B49EC47-C864-491B-85F2-4A8DF21B6F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81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A4895F99-6AA8-492C-917E-A56D59BCF4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457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43725" y="466725"/>
            <a:ext cx="2286000" cy="55038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725" y="466725"/>
            <a:ext cx="6705600" cy="5503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69FF449E-094D-419E-B176-5AC1F3F421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056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466725"/>
            <a:ext cx="9144000" cy="59531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39763" y="1550988"/>
            <a:ext cx="3810000" cy="4419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02163" y="1550988"/>
            <a:ext cx="3810000" cy="4419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7762E5B1-79AD-4DC4-BD7C-B5046E74CBE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8739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Font typeface="휴먼엑스포" pitchFamily="18" charset="-127"/>
              <a:buChar char="▣"/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8D362219-FC63-4FBD-8956-9454F1AE65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468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368CB1F7-45E2-477B-96C1-E59266F3E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617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466725"/>
            <a:ext cx="9144000" cy="595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39763" y="1550988"/>
            <a:ext cx="3810000" cy="4419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02163" y="1550988"/>
            <a:ext cx="3810000" cy="213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02163" y="3836988"/>
            <a:ext cx="3810000" cy="213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C6316C22-428C-4666-939C-3D36DF3034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518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7A1C4819-F73E-4B8D-9299-A1000C9113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051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EF420B95-1AB3-411F-A01A-050FE15AFA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408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39763" y="1550988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02163" y="1550988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58C10CB2-60B9-4AE1-B36F-8DB588DB81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975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FFF0C494-B7AA-4D5A-826E-5B1FABF398C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10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955B8E7A-18A6-444E-91E3-BB847EE3CA2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097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altLang="ko-KR" sz="1200" b="1" i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3.</a:t>
            </a:r>
            <a:fld id="{E1EC649E-DCA7-4E2A-A42F-AB0C5EA2DBCE}" type="slidenum">
              <a:rPr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82AD1478-D1A7-4B83-B31F-255B97CB4B5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58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FE8F4C7E-CB08-4924-898D-AB7763EA30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71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4" descr="title"/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 r="62444"/>
          <a:stretch>
            <a:fillRect/>
          </a:stretch>
        </p:blipFill>
        <p:spPr bwMode="auto">
          <a:xfrm>
            <a:off x="3716338" y="2049463"/>
            <a:ext cx="5427662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invGray">
          <a:xfrm>
            <a:off x="0" y="6572250"/>
            <a:ext cx="9144000" cy="285750"/>
          </a:xfrm>
          <a:prstGeom prst="rect">
            <a:avLst/>
          </a:prstGeom>
          <a:solidFill>
            <a:srgbClr val="3366CC"/>
          </a:solidFill>
          <a:ln>
            <a:noFill/>
          </a:ln>
          <a:effectLst>
            <a:prstShdw prst="shdw17" dist="17961" dir="2700000">
              <a:srgbClr val="1F3D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028" name="Oval 14"/>
          <p:cNvSpPr>
            <a:spLocks noChangeArrowheads="1"/>
          </p:cNvSpPr>
          <p:nvPr/>
        </p:nvSpPr>
        <p:spPr bwMode="invGray">
          <a:xfrm>
            <a:off x="804863" y="117475"/>
            <a:ext cx="66675" cy="6667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466725"/>
            <a:ext cx="9144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 마스터 제목 유형 편집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42355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50000"/>
              </a:spcBef>
              <a:buFontTx/>
              <a:buNone/>
              <a:defRPr sz="1400" i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ko-KR" b="1"/>
          </a:p>
        </p:txBody>
      </p:sp>
      <p:sp>
        <p:nvSpPr>
          <p:cNvPr id="14235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10425" y="65913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50000"/>
              </a:spcBef>
              <a:buFontTx/>
              <a:buNone/>
              <a:defRPr sz="1400" i="0">
                <a:solidFill>
                  <a:srgbClr val="FFFFFF"/>
                </a:solidFill>
                <a:latin typeface="Berlin Sans FB" pitchFamily="34" charset="0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9988797D-BEA4-46A0-AFA5-A6711D234BC9}" type="slidenum">
              <a:rPr lang="ko-KR" altLang="en-US" b="1"/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ko-KR" b="1"/>
          </a:p>
        </p:txBody>
      </p:sp>
      <p:sp>
        <p:nvSpPr>
          <p:cNvPr id="22538" name="Text Box 22"/>
          <p:cNvSpPr txBox="1">
            <a:spLocks noChangeArrowheads="1"/>
          </p:cNvSpPr>
          <p:nvPr/>
        </p:nvSpPr>
        <p:spPr bwMode="auto">
          <a:xfrm>
            <a:off x="6521450" y="6588125"/>
            <a:ext cx="2064989" cy="2862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i="0" dirty="0">
                <a:solidFill>
                  <a:srgbClr val="FFFFFF"/>
                </a:solidFill>
                <a:latin typeface="Berlin Sans FB" pitchFamily="34" charset="0"/>
              </a:rPr>
              <a:t>HALLYM  UNIVERSITY</a:t>
            </a:r>
          </a:p>
        </p:txBody>
      </p:sp>
      <p:sp>
        <p:nvSpPr>
          <p:cNvPr id="1035" name="Rectangle 27"/>
          <p:cNvSpPr>
            <a:spLocks noChangeArrowheads="1"/>
          </p:cNvSpPr>
          <p:nvPr/>
        </p:nvSpPr>
        <p:spPr bwMode="invGray">
          <a:xfrm>
            <a:off x="0" y="0"/>
            <a:ext cx="9144000" cy="315913"/>
          </a:xfrm>
          <a:prstGeom prst="rect">
            <a:avLst/>
          </a:prstGeom>
          <a:solidFill>
            <a:srgbClr val="3366CC"/>
          </a:solidFill>
          <a:ln>
            <a:noFill/>
          </a:ln>
          <a:effectLst>
            <a:prstShdw prst="shdw17" dist="17961" dir="2700000">
              <a:srgbClr val="1F3D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2540" name="Text Box 28"/>
          <p:cNvSpPr txBox="1">
            <a:spLocks noChangeArrowheads="1"/>
          </p:cNvSpPr>
          <p:nvPr/>
        </p:nvSpPr>
        <p:spPr bwMode="auto">
          <a:xfrm>
            <a:off x="-42863" y="0"/>
            <a:ext cx="184151" cy="3127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i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22541" name="Text Box 35"/>
          <p:cNvSpPr txBox="1">
            <a:spLocks noChangeArrowheads="1"/>
          </p:cNvSpPr>
          <p:nvPr/>
        </p:nvSpPr>
        <p:spPr bwMode="auto">
          <a:xfrm>
            <a:off x="44450" y="6567488"/>
            <a:ext cx="2297424" cy="2862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i="0" dirty="0">
                <a:solidFill>
                  <a:srgbClr val="FFFFFF"/>
                </a:solidFill>
                <a:latin typeface="Berlin Sans FB" pitchFamily="34" charset="0"/>
              </a:rPr>
              <a:t>Http://hsnl.hallym.ac.kr</a:t>
            </a:r>
          </a:p>
        </p:txBody>
      </p:sp>
      <p:sp>
        <p:nvSpPr>
          <p:cNvPr id="1039" name="Freeform 37"/>
          <p:cNvSpPr>
            <a:spLocks/>
          </p:cNvSpPr>
          <p:nvPr/>
        </p:nvSpPr>
        <p:spPr bwMode="auto">
          <a:xfrm>
            <a:off x="6332538" y="6781800"/>
            <a:ext cx="249237" cy="76200"/>
          </a:xfrm>
          <a:custGeom>
            <a:avLst/>
            <a:gdLst>
              <a:gd name="T0" fmla="*/ 0 w 157"/>
              <a:gd name="T1" fmla="*/ 2147483647 h 51"/>
              <a:gd name="T2" fmla="*/ 2147483647 w 157"/>
              <a:gd name="T3" fmla="*/ 2147483647 h 51"/>
              <a:gd name="T4" fmla="*/ 2147483647 w 157"/>
              <a:gd name="T5" fmla="*/ 2147483647 h 51"/>
              <a:gd name="T6" fmla="*/ 2147483647 w 157"/>
              <a:gd name="T7" fmla="*/ 2147483647 h 51"/>
              <a:gd name="T8" fmla="*/ 2147483647 w 157"/>
              <a:gd name="T9" fmla="*/ 0 h 51"/>
              <a:gd name="T10" fmla="*/ 0 w 157"/>
              <a:gd name="T11" fmla="*/ 2147483647 h 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7" h="51">
                <a:moveTo>
                  <a:pt x="0" y="51"/>
                </a:moveTo>
                <a:lnTo>
                  <a:pt x="157" y="51"/>
                </a:lnTo>
                <a:lnTo>
                  <a:pt x="157" y="1"/>
                </a:lnTo>
                <a:lnTo>
                  <a:pt x="79" y="43"/>
                </a:lnTo>
                <a:lnTo>
                  <a:pt x="1" y="0"/>
                </a:lnTo>
                <a:lnTo>
                  <a:pt x="0" y="51"/>
                </a:lnTo>
                <a:close/>
              </a:path>
            </a:pathLst>
          </a:custGeom>
          <a:solidFill>
            <a:srgbClr val="3366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3200" b="1" i="1">
              <a:solidFill>
                <a:srgbClr val="000000"/>
              </a:solidFill>
              <a:latin typeface="Baby Kruffy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50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hdr="0" ftr="0" dt="0"/>
  <p:txStyles>
    <p:titleStyle>
      <a:lvl1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  <a:cs typeface="+mj-cs"/>
        </a:defRPr>
      </a:lvl1pPr>
      <a:lvl2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ebdings" pitchFamily="18" charset="2"/>
        <a:buChar char="&lt;"/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w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33" tIns="51417" rIns="102833" bIns="51417">
            <a:spAutoFit/>
          </a:bodyPr>
          <a:lstStyle>
            <a:lvl1pPr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000" b="0" dirty="0">
                <a:solidFill>
                  <a:srgbClr val="000000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67744" y="1577182"/>
            <a:ext cx="41560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4800" dirty="0">
                <a:solidFill>
                  <a:srgbClr val="FF0000"/>
                </a:solidFill>
                <a:latin typeface="Times"/>
                <a:cs typeface="Arial" pitchFamily="34" charset="0"/>
              </a:rPr>
              <a:t>Chapter 24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683568" y="2780928"/>
            <a:ext cx="799288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4400" b="0" i="0" dirty="0" err="1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전송층</a:t>
            </a:r>
            <a: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프로토콜</a:t>
            </a:r>
            <a:b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</a:br>
            <a: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(Transport  Layer Protocol)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lang="en-US" altLang="ko-KR" sz="4400" b="0" i="0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711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24.2.2  UDP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C2A30-ABE2-49B3-BE57-F719943D862B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흐름 제어</a:t>
            </a:r>
            <a:endParaRPr lang="en-US" altLang="ko-KR" dirty="0"/>
          </a:p>
          <a:p>
            <a:pPr lvl="1">
              <a:defRPr/>
            </a:pPr>
            <a:r>
              <a:rPr lang="en-US" altLang="ko-KR" sz="2000" dirty="0"/>
              <a:t>UDP</a:t>
            </a:r>
            <a:r>
              <a:rPr lang="ko-KR" altLang="en-US" sz="2000" dirty="0"/>
              <a:t>는 흐름 제어 기능이 없어 윈도우 메커니즘 역시 없음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수신측에서</a:t>
            </a:r>
            <a:r>
              <a:rPr lang="ko-KR" altLang="en-US" sz="2000" dirty="0"/>
              <a:t> 받는 메시지로 인한 </a:t>
            </a:r>
            <a:r>
              <a:rPr lang="ko-KR" altLang="en-US" sz="2000" dirty="0" err="1"/>
              <a:t>오버플로우</a:t>
            </a:r>
            <a:r>
              <a:rPr lang="ko-KR" altLang="en-US" sz="2000" dirty="0"/>
              <a:t> 발생 가능성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>
              <a:defRPr/>
            </a:pPr>
            <a:r>
              <a:rPr lang="ko-KR" altLang="en-US" dirty="0"/>
              <a:t>오류 제어</a:t>
            </a:r>
            <a:endParaRPr lang="en-US" altLang="ko-KR" dirty="0"/>
          </a:p>
          <a:p>
            <a:pPr lvl="1">
              <a:defRPr/>
            </a:pPr>
            <a:r>
              <a:rPr lang="en-US" altLang="ko-KR" sz="2000" dirty="0"/>
              <a:t>UDP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검사합을</a:t>
            </a:r>
            <a:r>
              <a:rPr lang="ko-KR" altLang="en-US" sz="2000" dirty="0"/>
              <a:t> 제외한 오류 제어 메커니즘이 없음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즉 메시지 손실 및 중복을 송신자가 알 수 없다는 것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수신측에서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검사합을</a:t>
            </a:r>
            <a:r>
              <a:rPr lang="ko-KR" altLang="en-US" sz="2000" dirty="0"/>
              <a:t> 사용해 오류를 감지하면 </a:t>
            </a:r>
            <a:r>
              <a:rPr lang="ko-KR" altLang="en-US" sz="2000" dirty="0" err="1"/>
              <a:t>데이터그램</a:t>
            </a:r>
            <a:r>
              <a:rPr lang="ko-KR" altLang="en-US" sz="2000" dirty="0"/>
              <a:t> 폐기</a:t>
            </a:r>
            <a:endParaRPr lang="en-US" altLang="ko-KR" sz="2000" dirty="0"/>
          </a:p>
          <a:p>
            <a:pPr marL="457200" lvl="1" indent="0">
              <a:buFont typeface="Wingdings" pitchFamily="2" charset="2"/>
              <a:buNone/>
              <a:defRPr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360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24.2.2  UDP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E20A41-5306-4457-8202-E21B20F8788E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90116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검사합 계산을 위한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의사헤더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0117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/>
              <a:t>검사합</a:t>
            </a:r>
            <a:r>
              <a:rPr lang="en-US" altLang="ko-KR" sz="2000"/>
              <a:t>(Checksum)</a:t>
            </a:r>
          </a:p>
          <a:p>
            <a:pPr lvl="1"/>
            <a:r>
              <a:rPr lang="en-US" altLang="ko-KR" sz="1600"/>
              <a:t>UDP </a:t>
            </a:r>
            <a:r>
              <a:rPr lang="ko-KR" altLang="en-US" sz="1600"/>
              <a:t>검사합 계산은 의사헤더</a:t>
            </a:r>
            <a:r>
              <a:rPr lang="en-US" altLang="ko-KR" sz="1600"/>
              <a:t>(pseudoheader), UDP </a:t>
            </a:r>
            <a:r>
              <a:rPr lang="ko-KR" altLang="en-US" sz="1600"/>
              <a:t>헤더</a:t>
            </a:r>
            <a:r>
              <a:rPr lang="en-US" altLang="ko-KR" sz="1600"/>
              <a:t>, </a:t>
            </a:r>
            <a:r>
              <a:rPr lang="ko-KR" altLang="en-US" sz="1600"/>
              <a:t>응용 계층으로부터 온 </a:t>
            </a:r>
            <a:br>
              <a:rPr lang="en-US" altLang="ko-KR" sz="1600"/>
            </a:br>
            <a:r>
              <a:rPr lang="ko-KR" altLang="en-US" sz="1600"/>
              <a:t>데이터의 세 부분을 포함</a:t>
            </a:r>
            <a:endParaRPr lang="en-US" altLang="ko-KR" sz="1600"/>
          </a:p>
          <a:p>
            <a:pPr lvl="1"/>
            <a:r>
              <a:rPr lang="ko-KR" altLang="en-US" sz="1600"/>
              <a:t>만약 검사합이 의사헤더를 포함하지 않는다면 사용자 데이터그램은 안전하고 정상적으로 도착가능</a:t>
            </a:r>
            <a:endParaRPr lang="en-US" altLang="ko-KR" sz="1600"/>
          </a:p>
          <a:p>
            <a:pPr lvl="2"/>
            <a:r>
              <a:rPr lang="ko-KR" altLang="en-US" sz="1200"/>
              <a:t>그러나 </a:t>
            </a:r>
            <a:r>
              <a:rPr lang="en-US" altLang="ko-KR" sz="1200"/>
              <a:t>IP </a:t>
            </a:r>
            <a:r>
              <a:rPr lang="ko-KR" altLang="en-US" sz="1200"/>
              <a:t>헤더에 오류가 발생하면 잘못된 호스트로 전달 될 수 있음</a:t>
            </a:r>
            <a:endParaRPr lang="en-US" altLang="ko-KR" sz="1600"/>
          </a:p>
          <a:p>
            <a:r>
              <a:rPr lang="ko-KR" altLang="en-US" sz="2000"/>
              <a:t>검사합의 옵션 포함 사항</a:t>
            </a:r>
            <a:endParaRPr lang="en-US" altLang="ko-KR" sz="2000"/>
          </a:p>
          <a:p>
            <a:pPr lvl="1"/>
            <a:r>
              <a:rPr lang="en-US" altLang="ko-KR" sz="1600"/>
              <a:t>UDP </a:t>
            </a:r>
            <a:r>
              <a:rPr lang="ko-KR" altLang="en-US" sz="1600"/>
              <a:t>패킷의 송신자는 검사합 계산을 선택하지 않을 수도 있음</a:t>
            </a:r>
            <a:endParaRPr lang="en-US" altLang="ko-KR" sz="1600"/>
          </a:p>
          <a:p>
            <a:pPr lvl="2"/>
            <a:r>
              <a:rPr lang="ko-KR" altLang="en-US" sz="1200"/>
              <a:t>이 경우 전송 전 검사합 필드는 </a:t>
            </a:r>
            <a:r>
              <a:rPr lang="en-US" altLang="ko-KR" sz="1200"/>
              <a:t>0</a:t>
            </a:r>
          </a:p>
          <a:p>
            <a:pPr lvl="1"/>
            <a:r>
              <a:rPr lang="ko-KR" altLang="en-US" sz="1600"/>
              <a:t>검사합을 계산하는 경우 결과값이 모두 </a:t>
            </a:r>
            <a:r>
              <a:rPr lang="en-US" altLang="ko-KR" sz="1600"/>
              <a:t>0</a:t>
            </a:r>
            <a:r>
              <a:rPr lang="ko-KR" altLang="en-US" sz="1600"/>
              <a:t>이면 검사합 값을 모두 </a:t>
            </a:r>
            <a:r>
              <a:rPr lang="en-US" altLang="ko-KR" sz="1600"/>
              <a:t>1</a:t>
            </a:r>
            <a:r>
              <a:rPr lang="ko-KR" altLang="en-US" sz="1600"/>
              <a:t>로 변경 후 전송</a:t>
            </a:r>
          </a:p>
        </p:txBody>
      </p:sp>
      <p:pic>
        <p:nvPicPr>
          <p:cNvPr id="901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67188"/>
            <a:ext cx="386556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03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다음의 가상 상황에서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검사합으로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어떤 값이 전송되는가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?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endParaRPr lang="ko-KR" altLang="ko-KR" i="0" dirty="0">
              <a:solidFill>
                <a:srgbClr val="000000"/>
              </a:solidFill>
              <a:cs typeface="Times New Roman" pitchFamily="18" charset="0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송신자는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검사합을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포함하지 않기로 결정한다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 sz="2800" b="0" i="0" dirty="0">
              <a:solidFill>
                <a:srgbClr val="000000"/>
              </a:solidFill>
              <a:latin typeface="Times New Roman" pitchFamily="18" charset="0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</a:rPr>
              <a:t> b.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송신자는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검사합을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포함하기로 결정했지만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검사합의 값이 모두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 sz="2800" b="0" i="0" dirty="0">
              <a:solidFill>
                <a:srgbClr val="000000"/>
              </a:solidFill>
              <a:latin typeface="Times New Roman" pitchFamily="18" charset="0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</a:rPr>
              <a:t> c.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송신자는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검사합을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포함하기로 결정했지만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검사합의 값이 모두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</a:t>
            </a:r>
          </a:p>
        </p:txBody>
      </p:sp>
      <p:grpSp>
        <p:nvGrpSpPr>
          <p:cNvPr id="9113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1141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8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24.2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73D03-7B1E-4BF7-8C3A-86AA255AC098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12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9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a.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검사합이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계산되지 않았다는 것을 알리기 위해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검사합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필드의 값은 모두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으로 설정된다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송신자가 합에 보수를 취한 결과가 모두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이면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송신자를 전송하기 전에 결과값에 다시 보수를 취한다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즉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검사합으로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전송되는 값은 모두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두 번째 보수 연산은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의 경우와의 혼돈을 피하기 위해 필요하다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합의 계산에 포함되는 모든 항목의 값이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인 상황은 결코 일어날 수 없는 불가능한 경우이다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의사헤더의 필드들은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 아닌 값을 가지고 있다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9216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216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3481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</a:t>
              </a:r>
              <a:r>
                <a:rPr lang="en-US" altLang="ko-KR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24.2</a:t>
              </a: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 (continued)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9AABD4-1FA2-4F93-867F-C46A2E8516F0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13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0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24.2.2  UDP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1643C5-747A-476C-A77F-CC4A5D14D607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93188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/>
              <a:t>혼잡 제어</a:t>
            </a:r>
            <a:r>
              <a:rPr lang="en-US" altLang="ko-KR" sz="2000"/>
              <a:t>(Congestion Control)</a:t>
            </a:r>
          </a:p>
          <a:p>
            <a:pPr lvl="1"/>
            <a:r>
              <a:rPr lang="en-US" altLang="ko-KR" sz="1600"/>
              <a:t>UDP</a:t>
            </a:r>
            <a:r>
              <a:rPr lang="ko-KR" altLang="en-US" sz="1600"/>
              <a:t>는 비연결형 프로토콜이기 때문에 혼잡 제어를 제공하지 않음</a:t>
            </a:r>
            <a:endParaRPr lang="en-US" altLang="ko-KR" sz="1600"/>
          </a:p>
          <a:p>
            <a:r>
              <a:rPr lang="ko-KR" altLang="en-US" sz="2000"/>
              <a:t>캡슐화와 역캡슐화</a:t>
            </a:r>
            <a:r>
              <a:rPr lang="en-US" altLang="ko-KR" sz="2000"/>
              <a:t>(Encapsulation and Decapsulation)</a:t>
            </a:r>
          </a:p>
          <a:p>
            <a:pPr lvl="1"/>
            <a:r>
              <a:rPr lang="ko-KR" altLang="en-US" sz="1600"/>
              <a:t>한 프로세스에서 다른 프로세스로 메시지를 보내기 위해 캡슐화와 역캡슐화 수행</a:t>
            </a:r>
            <a:endParaRPr lang="en-US" altLang="ko-KR" sz="1600"/>
          </a:p>
          <a:p>
            <a:r>
              <a:rPr lang="ko-KR" altLang="en-US" sz="2000"/>
              <a:t>큐잉</a:t>
            </a:r>
            <a:r>
              <a:rPr lang="en-US" altLang="ko-KR" sz="2000"/>
              <a:t>(Queuing)</a:t>
            </a:r>
          </a:p>
          <a:p>
            <a:pPr lvl="1"/>
            <a:r>
              <a:rPr lang="en-US" altLang="ko-KR" sz="1600"/>
              <a:t>UDP</a:t>
            </a:r>
            <a:r>
              <a:rPr lang="ko-KR" altLang="en-US" sz="1600"/>
              <a:t>에서 큐</a:t>
            </a:r>
            <a:r>
              <a:rPr lang="en-US" altLang="ko-KR" sz="1600"/>
              <a:t>(Queue)</a:t>
            </a:r>
            <a:r>
              <a:rPr lang="ko-KR" altLang="en-US" sz="1600"/>
              <a:t>는</a:t>
            </a:r>
            <a:r>
              <a:rPr lang="en-US" altLang="ko-KR" sz="1600"/>
              <a:t> </a:t>
            </a:r>
            <a:r>
              <a:rPr lang="ko-KR" altLang="en-US" sz="1600"/>
              <a:t>포트와 관련이 있음</a:t>
            </a:r>
            <a:endParaRPr lang="en-US" altLang="ko-KR" sz="1600"/>
          </a:p>
          <a:p>
            <a:pPr lvl="1"/>
            <a:r>
              <a:rPr lang="ko-KR" altLang="en-US" sz="1600"/>
              <a:t>클라이언트는 시작시 운영체제에 포트번호를 요청하며</a:t>
            </a:r>
            <a:r>
              <a:rPr lang="en-US" altLang="ko-KR" sz="1600"/>
              <a:t>, </a:t>
            </a:r>
            <a:r>
              <a:rPr lang="ko-KR" altLang="en-US" sz="1600"/>
              <a:t>프로세스와 연계된 입력</a:t>
            </a:r>
            <a:br>
              <a:rPr lang="en-US" altLang="ko-KR" sz="1600"/>
            </a:br>
            <a:r>
              <a:rPr lang="ko-KR" altLang="en-US" sz="1600"/>
              <a:t>큐와 출력 큐가 생성</a:t>
            </a:r>
            <a:endParaRPr lang="en-US" altLang="ko-KR" sz="1600"/>
          </a:p>
          <a:p>
            <a:r>
              <a:rPr lang="ko-KR" altLang="en-US" sz="2000"/>
              <a:t>다중화와 역다중화</a:t>
            </a:r>
            <a:r>
              <a:rPr lang="en-US" altLang="ko-KR" sz="2000"/>
              <a:t>(Multiplexing and Demultiplexing)</a:t>
            </a:r>
          </a:p>
          <a:p>
            <a:pPr lvl="1"/>
            <a:r>
              <a:rPr lang="en-US" altLang="ko-KR" sz="1600"/>
              <a:t>TCP/IP </a:t>
            </a:r>
            <a:r>
              <a:rPr lang="ko-KR" altLang="en-US" sz="1600"/>
              <a:t>프로토콜 호스트에서 </a:t>
            </a:r>
            <a:r>
              <a:rPr lang="en-US" altLang="ko-KR" sz="1600"/>
              <a:t>UDP </a:t>
            </a:r>
            <a:r>
              <a:rPr lang="ko-KR" altLang="en-US" sz="1600"/>
              <a:t>서비스를 원하는 프로세스는 </a:t>
            </a:r>
            <a:r>
              <a:rPr lang="en-US" altLang="ko-KR" sz="1600"/>
              <a:t>UDP</a:t>
            </a:r>
            <a:r>
              <a:rPr lang="ko-KR" altLang="en-US" sz="1600"/>
              <a:t>를 여러 개</a:t>
            </a:r>
            <a:br>
              <a:rPr lang="en-US" altLang="ko-KR" sz="1600"/>
            </a:br>
            <a:r>
              <a:rPr lang="ko-KR" altLang="en-US" sz="1600"/>
              <a:t>가질 수 있음</a:t>
            </a:r>
            <a:endParaRPr lang="en-US" altLang="ko-KR" sz="1600"/>
          </a:p>
          <a:p>
            <a:r>
              <a:rPr lang="en-US" altLang="ko-KR" sz="2000"/>
              <a:t>UDP</a:t>
            </a:r>
            <a:r>
              <a:rPr lang="ko-KR" altLang="en-US" sz="2000"/>
              <a:t>와 일반 단순 프로토콜과의 비교</a:t>
            </a:r>
            <a:endParaRPr lang="en-US" altLang="ko-KR" sz="2000"/>
          </a:p>
          <a:p>
            <a:pPr lvl="1"/>
            <a:r>
              <a:rPr lang="ko-KR" altLang="en-US" sz="1600"/>
              <a:t>비연결형 단순 프로토콜과 </a:t>
            </a:r>
            <a:r>
              <a:rPr lang="en-US" altLang="ko-KR" sz="1600"/>
              <a:t>UDP</a:t>
            </a:r>
            <a:r>
              <a:rPr lang="ko-KR" altLang="en-US" sz="1600"/>
              <a:t>의 차이점은 </a:t>
            </a:r>
            <a:r>
              <a:rPr lang="en-US" altLang="ko-KR" sz="1600"/>
              <a:t>UDP</a:t>
            </a:r>
            <a:r>
              <a:rPr lang="ko-KR" altLang="en-US" sz="1600"/>
              <a:t>는 수신측에서 훼손된 패킷을 감지하기 위해 부가적인 검사합을 사용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5791200"/>
            <a:ext cx="7675563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UDP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는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비연결형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단순 프로토콜의 한 예이며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오류 감지를 위해서 부가적인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검사합을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패킷에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포함하는 것만 차이가 있다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2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24.2.3  UDP Applications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6113BF-18FE-44C6-ACC8-1A27A399944B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94212" name="내용 개체 틀 4"/>
          <p:cNvSpPr>
            <a:spLocks noGrp="1"/>
          </p:cNvSpPr>
          <p:nvPr>
            <p:ph idx="1"/>
          </p:nvPr>
        </p:nvSpPr>
        <p:spPr>
          <a:xfrm>
            <a:off x="381000" y="3716338"/>
            <a:ext cx="8534400" cy="2836862"/>
          </a:xfrm>
        </p:spPr>
        <p:txBody>
          <a:bodyPr/>
          <a:lstStyle/>
          <a:p>
            <a:r>
              <a:rPr lang="ko-KR" altLang="en-US" sz="2000"/>
              <a:t>비연결형 서비스</a:t>
            </a:r>
            <a:endParaRPr lang="en-US" altLang="ko-KR" sz="2000"/>
          </a:p>
          <a:p>
            <a:pPr lvl="1"/>
            <a:r>
              <a:rPr lang="en-US" altLang="ko-KR" sz="1600"/>
              <a:t>UDP </a:t>
            </a:r>
            <a:r>
              <a:rPr lang="ko-KR" altLang="en-US" sz="1600"/>
              <a:t>패킷은 동일한 응용프로그램으로부터 전송되는 다른 패킷들과는 독립적</a:t>
            </a:r>
            <a:endParaRPr lang="en-US" altLang="ko-KR" sz="1600"/>
          </a:p>
          <a:p>
            <a:pPr lvl="1"/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클라이언트 응용이 서버에게 짧은 요청을 전송하고</a:t>
            </a:r>
            <a:r>
              <a:rPr lang="en-US" altLang="ko-KR" sz="1600"/>
              <a:t>, </a:t>
            </a:r>
            <a:r>
              <a:rPr lang="ko-KR" altLang="en-US" sz="1600"/>
              <a:t>짧은 응답을 수신할 때</a:t>
            </a:r>
            <a:endParaRPr lang="en-US" altLang="ko-KR" sz="1600"/>
          </a:p>
          <a:p>
            <a:pPr lvl="1"/>
            <a:r>
              <a:rPr lang="ko-KR" altLang="en-US" sz="1600"/>
              <a:t>연결지향은 연결을 설정하고 종료하기 위한 오버헤드가 상당히 클 수 있음</a:t>
            </a:r>
            <a:endParaRPr lang="en-US" altLang="ko-KR" sz="1600"/>
          </a:p>
          <a:p>
            <a:r>
              <a:rPr lang="ko-KR" altLang="en-US" sz="2000"/>
              <a:t>오류 제어의 결함</a:t>
            </a:r>
            <a:endParaRPr lang="en-US" altLang="ko-KR" sz="2000"/>
          </a:p>
          <a:p>
            <a:pPr lvl="1"/>
            <a:r>
              <a:rPr lang="en-US" altLang="ko-KR" sz="1600"/>
              <a:t>UDP</a:t>
            </a:r>
            <a:r>
              <a:rPr lang="ko-KR" altLang="en-US" sz="1600"/>
              <a:t>는 오류 제어를 제공하지 않아 비신뢰성 서비스를 제공</a:t>
            </a:r>
            <a:endParaRPr lang="en-US" altLang="ko-KR" sz="1600"/>
          </a:p>
          <a:p>
            <a:pPr lvl="1"/>
            <a:r>
              <a:rPr lang="ko-KR" altLang="en-US" sz="1600"/>
              <a:t>신뢰성 서비스는 손실되거나 훼손된 메시지를 재전송해야 하며</a:t>
            </a:r>
            <a:r>
              <a:rPr lang="en-US" altLang="ko-KR" sz="1600"/>
              <a:t>, </a:t>
            </a:r>
            <a:r>
              <a:rPr lang="ko-KR" altLang="en-US" sz="1600"/>
              <a:t>이것은 수신측 전송 계층 역시 손실되거나 훼손된 메시지를 즉시 응용에게 전송되지 못함을 의미</a:t>
            </a:r>
          </a:p>
        </p:txBody>
      </p:sp>
      <p:sp>
        <p:nvSpPr>
          <p:cNvPr id="94213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2570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비록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UDP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가 신뢰성 있는 전송 계층 프로토콜을 위한 어떤 기준도 만족하지 않지만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UDP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를 선호하는 응용도 있다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그 이유는 어떤 서비스들은 신뢰성 서비스를 받아들이지 않거나 선호하지 않기 때문이다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응용 설계자는 최적을 얻기 위해 타협해야 할 때도 있다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 절에서는 응용프로그램을 설계할 때 고려된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UDP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의 특징에 대해 살펴보고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이러한 특징을 이용하는 대표적인 응용에 대해서 살펴본다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87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DNS(26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장 참조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와 같은 클라이언트 서버 응용은 클라이언트가 짧은 요청을 서버에게 전송하고 서버로부터 빠른 응답 수신을 원하기 때문에 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UDP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서비스를 이용한다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요청과 응답은 각각 하나의 사용자 </a:t>
            </a:r>
            <a:r>
              <a:rPr lang="ko-KR" altLang="en-US" sz="2800" i="0" dirty="0" err="1">
                <a:solidFill>
                  <a:srgbClr val="000000"/>
                </a:solidFill>
                <a:latin typeface="굴림" pitchFamily="50" charset="-127"/>
              </a:rPr>
              <a:t>데이터그램에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 들어갈 수 있다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각각의 방향으로 단지 하나의 메시지만 교환되기 때문에 </a:t>
            </a:r>
            <a:r>
              <a:rPr lang="ko-KR" altLang="en-US" sz="2800" i="0" dirty="0" err="1">
                <a:solidFill>
                  <a:srgbClr val="000000"/>
                </a:solidFill>
                <a:latin typeface="굴림" pitchFamily="50" charset="-127"/>
              </a:rPr>
              <a:t>비연결형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 특징은 문제가 되지 않는다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클라이언트나 서버는 메시지가 순서에 맞지 않게 전달되는 것을 고려하지 않는다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95235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5237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5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24.3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69F5A-F03D-48B7-8A27-EE55DE467F91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16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2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전자메일에서 사용되는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SMTP(27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장 참조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와 같은 클라이언트 서버 응용은 사용자가 멀티미디어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즉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이미지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음성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영상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포함하는 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e-mail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메시지를 전송할 수 있기 때문에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UDP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서비스를 이용하지 않는다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만일 응용이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UDP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사용하고 메시지가 하나의 단일 사용자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데이터그램에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들어가지 않으면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응용은 메시지를 여러 개의 사용자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데이터그램으로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쪼개야한다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여기에서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비연결형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서비스는 문제를 야기할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사용자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데이터그램은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순서에 맞지 않게 수신자에 도착해서 전송될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수신측의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응용은 조각의 재배열을 할 수 없다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이것은 긴 메시지를 전송하는 응용프로그램에게는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비연결형이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단점이 될 수 있다는 것을 의미한다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SMTP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에서 메시지를 전송할 때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 메시지에 대한 빠른 응답을 기대하지 않는다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어떤 경우에는 응답이 요구되지 않는다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즉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SMTP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에서 연결 지향 서비스 고유의 긴 지연은 중요한 문제가 아니다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9625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6261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7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24.4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7C278-DC40-4914-845F-57A22EECB68B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17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0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매우 큰 문서 파일을 인터넷을 통해 다운받고 있다고 가정해 보자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이 경우엔 신뢰성 서비스를 제공하는 전송 계층을 사용해야 한다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파일을 열었을 때 파일의 일부분이 손실되거나 훼손되는 것을 원하지 않기 때문이다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파일 전달 사이에 발생하는 지연은 중요한 문제가 아니다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단지 파일을 보기 전에 전체 파일이 구성되기를 기다린다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이 경우에 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UDP</a:t>
            </a:r>
            <a:r>
              <a:rPr lang="ko-KR" altLang="en-US" sz="2800" i="0" dirty="0">
                <a:solidFill>
                  <a:srgbClr val="000000"/>
                </a:solidFill>
                <a:latin typeface="굴림" pitchFamily="50" charset="-127"/>
              </a:rPr>
              <a:t>는 적합한 전송 계층이 아니다</a:t>
            </a:r>
            <a:r>
              <a:rPr lang="en-US" altLang="ko-KR" sz="28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9728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728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24.5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313F7A-913A-41B0-8D91-53B10E926A17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스카이프와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같은 실시간 상호작용을 하는 응용프로그램을 사용한다고 가정해 보자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소리와 영상 프레임으로 나누어져 있고 한 프레임을 전송 후 다른 프레임을 보낸다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만일 전송 계층에서 훼손되거나 손실된 프레임을 재전송하게 되면 전체 전송의 동기가 맞지 않게 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이럴 경우에 시청자는 갑자기 빈 화면만 볼 것이고 두 번째 프레임이 도착하기 전까지 기다려야 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이는 용납될 수 없는 문제이다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그렇지만 화면의 작은 부분이 하나의 단일 사용자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데이터그램으로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전송된다면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수신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UDP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훼손되거나 손실된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무시하고 나머지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응용프로그램으로 전달한다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짧은 시간 동안 화면의 일부분이 공백으로 표시되겠지만 대부분의 시청자들은 인식하지 못한다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그렇지만 영상은 순차적으로 재생되어야 하기 때문에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UDP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상에서 동작하는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스트리밍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오디오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영상 그리고 음성 응용들 중 순서가 바뀐 프레임들을 다시 순서화하거나 버려야 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98307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98309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5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24.6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F9400-3A18-45F8-A9A8-32C1DCB371A7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19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3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>
              <a:defRPr/>
            </a:pPr>
            <a:r>
              <a:rPr kumimoji="0" lang="en-US" altLang="en-US" b="1" kern="1200" dirty="0">
                <a:solidFill>
                  <a:srgbClr val="FF0000"/>
                </a:solidFill>
                <a:latin typeface="Arial" pitchFamily="34" charset="0"/>
                <a:ea typeface="휴먼엑스포" pitchFamily="18" charset="-127"/>
                <a:cs typeface="+mn-cs"/>
              </a:rPr>
              <a:t> Chapter 24: </a:t>
            </a:r>
            <a:r>
              <a:rPr kumimoji="0" lang="ko-KR" altLang="en-US" b="1" kern="1200" dirty="0">
                <a:solidFill>
                  <a:srgbClr val="FF0000"/>
                </a:solidFill>
                <a:latin typeface="Arial" pitchFamily="34" charset="0"/>
                <a:ea typeface="휴먼엑스포" pitchFamily="18" charset="-127"/>
                <a:cs typeface="+mn-cs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spcBef>
                <a:spcPct val="0"/>
              </a:spcBef>
              <a:buFont typeface="Webdings" pitchFamily="18" charset="2"/>
              <a:buNone/>
              <a:defRPr/>
            </a:pP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24.1  </a:t>
            </a:r>
            <a:r>
              <a:rPr kumimoji="0" lang="ko-KR" altLang="en-US" sz="3600" b="1" kern="1200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도입</a:t>
            </a:r>
            <a:endParaRPr kumimoji="0" lang="en-US" altLang="ko-KR" sz="3600" b="1" kern="1200" dirty="0">
              <a:solidFill>
                <a:srgbClr val="000000"/>
              </a:solidFill>
              <a:latin typeface="+mn-ea"/>
              <a:ea typeface="+mn-ea"/>
              <a:cs typeface="Arial" pitchFamily="34" charset="0"/>
            </a:endParaRPr>
          </a:p>
          <a:p>
            <a:pPr marL="0" indent="0" algn="just" latinLnBrk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cs typeface="Arial" pitchFamily="34" charset="0"/>
              </a:rPr>
              <a:t>24</a:t>
            </a: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.2 </a:t>
            </a:r>
            <a:r>
              <a:rPr kumimoji="0" lang="en-US" altLang="ko-KR" sz="3600" b="1" kern="1200" dirty="0">
                <a:solidFill>
                  <a:srgbClr val="000000"/>
                </a:solidFill>
                <a:latin typeface="+mn-ea"/>
                <a:cs typeface="Arial" pitchFamily="34" charset="0"/>
              </a:rPr>
              <a:t>UDP (User Datagram Protocol)</a:t>
            </a:r>
          </a:p>
          <a:p>
            <a:pPr marL="0" indent="0" algn="just" latinLnBrk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cs typeface="Arial" pitchFamily="34" charset="0"/>
              </a:rPr>
              <a:t>24</a:t>
            </a: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.3 </a:t>
            </a:r>
            <a:r>
              <a:rPr kumimoji="0" lang="en-US" altLang="ko-KR" sz="3600" b="1" kern="1200" spc="-300" dirty="0">
                <a:solidFill>
                  <a:srgbClr val="000000"/>
                </a:solidFill>
                <a:latin typeface="+mn-ea"/>
                <a:cs typeface="Arial" pitchFamily="34" charset="0"/>
              </a:rPr>
              <a:t>TCP (Transmission Control Protocol) </a:t>
            </a: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cs typeface="Arial" pitchFamily="34" charset="0"/>
              </a:rPr>
              <a:t>24</a:t>
            </a:r>
            <a:r>
              <a:rPr kumimoji="0" lang="en-US" altLang="ko-KR" sz="3600" b="1" kern="1200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.4 </a:t>
            </a:r>
            <a:r>
              <a:rPr kumimoji="0" lang="en-US" altLang="ko-KR" sz="3600" b="1" kern="1200" spc="-300" dirty="0">
                <a:solidFill>
                  <a:srgbClr val="000000"/>
                </a:solidFill>
                <a:latin typeface="+mn-ea"/>
                <a:cs typeface="Arial" pitchFamily="34" charset="0"/>
              </a:rPr>
              <a:t>SCTP (Stream Control Transmission Protocol)</a:t>
            </a:r>
            <a:endParaRPr kumimoji="0" lang="en-US" altLang="ko-KR" sz="3600" b="1" kern="1200" spc="-300" dirty="0">
              <a:solidFill>
                <a:srgbClr val="00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152400" y="1447800"/>
            <a:ext cx="845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ea typeface="Adobe Fangsong Std R"/>
              <a:cs typeface="Adobe Arab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878BC-ED2A-4D19-9454-20BBBC79787C}" type="slidenum">
              <a:rPr lang="ko-KR" altLang="en-US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9871550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24.2.3  UDP Applications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091782-D8DF-4B0A-9773-47EA198D48E7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99332" name="내용 개체 틀 4"/>
          <p:cNvSpPr>
            <a:spLocks noGrp="1"/>
          </p:cNvSpPr>
          <p:nvPr>
            <p:ph idx="1"/>
          </p:nvPr>
        </p:nvSpPr>
        <p:spPr>
          <a:xfrm>
            <a:off x="381000" y="1219200"/>
            <a:ext cx="8534400" cy="5105400"/>
          </a:xfrm>
        </p:spPr>
        <p:txBody>
          <a:bodyPr/>
          <a:lstStyle/>
          <a:p>
            <a:r>
              <a:rPr lang="en-US" altLang="ko-KR" sz="2000" dirty="0"/>
              <a:t>TCP</a:t>
            </a:r>
            <a:r>
              <a:rPr lang="ko-KR" altLang="en-US" sz="2000" dirty="0"/>
              <a:t>보다 </a:t>
            </a:r>
            <a:r>
              <a:rPr lang="en-US" altLang="ko-KR" sz="2000" dirty="0"/>
              <a:t>UDP</a:t>
            </a:r>
            <a:r>
              <a:rPr lang="ko-KR" altLang="en-US" sz="2000" dirty="0"/>
              <a:t>의 서비스가 더 효율적인 응용들</a:t>
            </a:r>
            <a:endParaRPr lang="en-US" altLang="ko-KR" sz="2000" dirty="0"/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단순한 요청</a:t>
            </a:r>
            <a:r>
              <a:rPr lang="en-US" altLang="ko-KR" sz="1600" dirty="0"/>
              <a:t>-</a:t>
            </a:r>
            <a:r>
              <a:rPr lang="ko-KR" altLang="en-US" sz="1600" dirty="0"/>
              <a:t>응답 통신을 필요로 하고 흐름 제어와 오류 제어에 큰 관련이 없는 프로세스에 적절하다</a:t>
            </a:r>
            <a:r>
              <a:rPr lang="en-US" altLang="ko-KR" sz="1600" dirty="0"/>
              <a:t>. FTP</a:t>
            </a:r>
            <a:r>
              <a:rPr lang="ko-KR" altLang="en-US" sz="1600" dirty="0"/>
              <a:t>와 같이 대량의 데이터를 보내야 하는 프로세스에서는 일반적으로 사용되지 않는다</a:t>
            </a:r>
            <a:r>
              <a:rPr lang="en-US" altLang="ko-KR" sz="1600" dirty="0"/>
              <a:t>(26</a:t>
            </a:r>
            <a:r>
              <a:rPr lang="ko-KR" altLang="en-US" sz="1600" dirty="0"/>
              <a:t>장 참조</a:t>
            </a:r>
            <a:r>
              <a:rPr lang="en-US" altLang="ko-KR" sz="1600" dirty="0"/>
              <a:t>).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내부에 흐름 제어와 오류 제어 메커니즘을 가지고 있는 프로세스에 적절하다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TFTP(Trivial File Transfer Protocol) </a:t>
            </a:r>
            <a:r>
              <a:rPr lang="ko-KR" altLang="en-US" sz="1600" dirty="0"/>
              <a:t>프로세스는 흐름 제어와 오류 제어를 포함한다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그러므로 </a:t>
            </a:r>
            <a:r>
              <a:rPr lang="en-US" altLang="ko-KR" sz="1600" dirty="0"/>
              <a:t>TFTP</a:t>
            </a:r>
            <a:r>
              <a:rPr lang="ko-KR" altLang="en-US" sz="1600" dirty="0"/>
              <a:t>는 </a:t>
            </a:r>
            <a:r>
              <a:rPr lang="en-US" altLang="ko-KR" sz="1600" dirty="0"/>
              <a:t>UDP</a:t>
            </a:r>
            <a:r>
              <a:rPr lang="ko-KR" altLang="en-US" sz="1600" dirty="0"/>
              <a:t>를 쉽게 사용할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멀티캐스팅</a:t>
            </a:r>
            <a:r>
              <a:rPr lang="en-US" altLang="ko-KR" sz="1600" dirty="0"/>
              <a:t>(multicasting)</a:t>
            </a:r>
            <a:r>
              <a:rPr lang="ko-KR" altLang="en-US" sz="1600" dirty="0"/>
              <a:t>에 적합한 전송 프로토콜이다</a:t>
            </a:r>
            <a:r>
              <a:rPr lang="en-US" altLang="ko-KR" sz="1600" dirty="0"/>
              <a:t>. </a:t>
            </a:r>
            <a:r>
              <a:rPr lang="ko-KR" altLang="en-US" sz="1600" dirty="0"/>
              <a:t>멀티캐스팅 기능은 </a:t>
            </a:r>
            <a:r>
              <a:rPr lang="en-US" altLang="ko-KR" sz="1600" dirty="0"/>
              <a:t>UDP </a:t>
            </a:r>
            <a:r>
              <a:rPr lang="ko-KR" altLang="en-US" sz="1600" dirty="0"/>
              <a:t>소프트웨어에 내장되어 있지만 </a:t>
            </a:r>
            <a:r>
              <a:rPr lang="en-US" altLang="ko-KR" sz="1600" dirty="0"/>
              <a:t>TCP </a:t>
            </a:r>
            <a:r>
              <a:rPr lang="ko-KR" altLang="en-US" sz="1600" dirty="0"/>
              <a:t>소프트웨어는 내장되어 있지 않다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</a:t>
            </a:r>
            <a:r>
              <a:rPr lang="en-US" altLang="ko-KR" sz="1600" dirty="0"/>
              <a:t>SNMP</a:t>
            </a:r>
            <a:r>
              <a:rPr lang="ko-KR" altLang="en-US" sz="1600" dirty="0"/>
              <a:t>와 같은 관리 프로세스에 사용된다</a:t>
            </a:r>
            <a:r>
              <a:rPr lang="en-US" altLang="ko-KR" sz="1600" dirty="0"/>
              <a:t>(27</a:t>
            </a:r>
            <a:r>
              <a:rPr lang="ko-KR" altLang="en-US" sz="1600" dirty="0"/>
              <a:t>장 참조</a:t>
            </a:r>
            <a:r>
              <a:rPr lang="en-US" altLang="ko-KR" sz="1600" dirty="0"/>
              <a:t>).</a:t>
            </a:r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라우팅</a:t>
            </a:r>
            <a:r>
              <a:rPr lang="ko-KR" altLang="en-US" sz="1600" dirty="0"/>
              <a:t> 정보 프로토콜</a:t>
            </a:r>
            <a:r>
              <a:rPr lang="en-US" altLang="ko-KR" sz="1600" dirty="0"/>
              <a:t>(RIP, Routing Information Protocol)</a:t>
            </a:r>
            <a:r>
              <a:rPr lang="ko-KR" altLang="en-US" sz="1600" dirty="0"/>
              <a:t>과 같은 경로 갱신 프로토콜에 사용된다</a:t>
            </a:r>
            <a:r>
              <a:rPr lang="en-US" altLang="ko-KR" sz="1600" dirty="0"/>
              <a:t>(20</a:t>
            </a:r>
            <a:r>
              <a:rPr lang="ko-KR" altLang="en-US" sz="1600" dirty="0"/>
              <a:t>장 참조</a:t>
            </a:r>
            <a:r>
              <a:rPr lang="en-US" altLang="ko-KR" sz="1600" dirty="0"/>
              <a:t>).</a:t>
            </a:r>
          </a:p>
          <a:p>
            <a:pPr lvl="1"/>
            <a:r>
              <a:rPr lang="en-US" altLang="ko-KR" sz="1600" dirty="0"/>
              <a:t>UDP</a:t>
            </a:r>
            <a:r>
              <a:rPr lang="ko-KR" altLang="en-US" sz="1600" dirty="0"/>
              <a:t>는 수신된 메시지 조각들 간의 지연이 동일해야 하는 실시간 응용들에 의해 일반적으로 사용된다</a:t>
            </a:r>
            <a:r>
              <a:rPr lang="en-US" altLang="ko-KR" sz="1600" dirty="0"/>
              <a:t>(28</a:t>
            </a:r>
            <a:r>
              <a:rPr lang="ko-KR" altLang="en-US" sz="1600" dirty="0"/>
              <a:t>장 참조</a:t>
            </a:r>
            <a:r>
              <a:rPr lang="en-US" altLang="ko-KR" sz="1600" dirty="0"/>
              <a:t>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3813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3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79548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24.3   </a:t>
            </a:r>
            <a:r>
              <a:rPr lang="ko-KR" altLang="en-US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전송 제어 프로토콜</a:t>
            </a:r>
            <a:b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</a:br>
            <a: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TRANSMISSION CONTROL PROTOCOL</a:t>
            </a:r>
          </a:p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i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/>
              <a:ea typeface="굴림" pitchFamily="50" charset="-127"/>
            </a:endParaRP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ko-KR" sz="18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0357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TCP(Transmission Control Protocol)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은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연결 지향적인 신뢰성 있는 프로토콜이다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연결지향적 서비스를 제공하기 위해 연결 설정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데이터 전송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연결해제 단계를 정의한다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신뢰성을 제공하기 위해 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GBN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과 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SR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프로토콜 조합을 사용한다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인터넷에서 가장 일반적인 </a:t>
            </a:r>
            <a:r>
              <a:rPr lang="ko-KR" altLang="en-US" sz="32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전송층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프로토콜이다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24EF2F-C487-46EE-8495-980F604B868C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21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0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를 자세히 설명하기 전에 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가 응용 계층에 있는 프로세스에 제공하는 서비스에 대해 먼저 살펴보기로 하자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013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8F1520-D69C-4497-8652-4D86EE603BF1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101381" name="내용 개체 틀 4"/>
          <p:cNvSpPr>
            <a:spLocks noGrp="1"/>
          </p:cNvSpPr>
          <p:nvPr>
            <p:ph idx="1"/>
          </p:nvPr>
        </p:nvSpPr>
        <p:spPr>
          <a:xfrm>
            <a:off x="381000" y="2209800"/>
            <a:ext cx="8534400" cy="3417888"/>
          </a:xfrm>
        </p:spPr>
        <p:txBody>
          <a:bodyPr/>
          <a:lstStyle/>
          <a:p>
            <a:r>
              <a:rPr lang="en-US" altLang="ko-KR"/>
              <a:t>Process-to-Process Communication</a:t>
            </a:r>
          </a:p>
          <a:p>
            <a:pPr lvl="1"/>
            <a:r>
              <a:rPr lang="en-US" altLang="ko-KR" sz="1600"/>
              <a:t>UDP</a:t>
            </a:r>
            <a:r>
              <a:rPr lang="ko-KR" altLang="en-US" sz="1600"/>
              <a:t>와 같이 </a:t>
            </a:r>
            <a:r>
              <a:rPr lang="en-US" altLang="ko-KR" sz="1600"/>
              <a:t>TCP</a:t>
            </a:r>
            <a:r>
              <a:rPr lang="ko-KR" altLang="en-US" sz="1600"/>
              <a:t>는 포트번호를 이용하여 프로세스</a:t>
            </a:r>
            <a:r>
              <a:rPr lang="en-US" altLang="ko-KR" sz="1600"/>
              <a:t>-</a:t>
            </a:r>
            <a:r>
              <a:rPr lang="ko-KR" altLang="en-US" sz="1600"/>
              <a:t>대</a:t>
            </a:r>
            <a:r>
              <a:rPr lang="en-US" altLang="ko-KR" sz="1600"/>
              <a:t>-</a:t>
            </a:r>
            <a:r>
              <a:rPr lang="ko-KR" altLang="en-US" sz="1600"/>
              <a:t>프로세스 통신을 제공</a:t>
            </a:r>
          </a:p>
        </p:txBody>
      </p:sp>
      <p:pic>
        <p:nvPicPr>
          <p:cNvPr id="1013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3124200"/>
            <a:ext cx="4079875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9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5617DC-54F5-45C0-84C5-0AFD59EF0E51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02404" name="내용 개체 틀 4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941888"/>
          </a:xfrm>
        </p:spPr>
        <p:txBody>
          <a:bodyPr/>
          <a:lstStyle/>
          <a:p>
            <a:r>
              <a:rPr lang="ko-KR" altLang="en-US" dirty="0"/>
              <a:t>스트림 전송 서비스</a:t>
            </a:r>
            <a:endParaRPr lang="en-US" altLang="ko-KR" dirty="0"/>
          </a:p>
          <a:p>
            <a:pPr lvl="1"/>
            <a:r>
              <a:rPr lang="en-US" altLang="ko-KR" sz="2000" dirty="0"/>
              <a:t>UDP</a:t>
            </a:r>
            <a:r>
              <a:rPr lang="ko-KR" altLang="en-US" sz="2000" dirty="0"/>
              <a:t>와는 다르게 </a:t>
            </a:r>
            <a:r>
              <a:rPr lang="en-US" altLang="ko-KR" sz="2000" dirty="0"/>
              <a:t>TCP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스트림</a:t>
            </a:r>
            <a:r>
              <a:rPr lang="ko-KR" altLang="en-US" sz="2000" dirty="0"/>
              <a:t> 기반의 프로토콜</a:t>
            </a:r>
            <a:endParaRPr lang="en-US" altLang="ko-KR" sz="2000" dirty="0"/>
          </a:p>
          <a:p>
            <a:pPr lvl="2"/>
            <a:r>
              <a:rPr lang="en-US" altLang="ko-KR" sz="1600" dirty="0"/>
              <a:t>UDP</a:t>
            </a:r>
            <a:r>
              <a:rPr lang="ko-KR" altLang="en-US" sz="1600" dirty="0"/>
              <a:t>에서 프로세스는 </a:t>
            </a:r>
            <a:r>
              <a:rPr lang="en-US" altLang="ko-KR" sz="1600" dirty="0"/>
              <a:t>UDP</a:t>
            </a:r>
            <a:r>
              <a:rPr lang="ko-KR" altLang="en-US" sz="1600" dirty="0"/>
              <a:t>에게 미리 정해진 크기 이내의 메시지를 전송</a:t>
            </a:r>
            <a:endParaRPr lang="en-US" altLang="ko-KR" sz="1600" dirty="0"/>
          </a:p>
          <a:p>
            <a:pPr lvl="2"/>
            <a:r>
              <a:rPr lang="en-US" altLang="ko-KR" sz="1600" dirty="0"/>
              <a:t>TCP</a:t>
            </a:r>
            <a:r>
              <a:rPr lang="ko-KR" altLang="en-US" sz="1600" dirty="0"/>
              <a:t>에서 송신 프로세스는 바이트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형태로 데이터를 전송</a:t>
            </a:r>
            <a:endParaRPr lang="en-US" altLang="ko-KR" sz="1600" dirty="0"/>
          </a:p>
          <a:p>
            <a:pPr lvl="1"/>
            <a:r>
              <a:rPr lang="en-US" altLang="ko-KR" sz="2000" dirty="0"/>
              <a:t>TCP</a:t>
            </a:r>
            <a:r>
              <a:rPr lang="ko-KR" altLang="en-US" sz="2000" dirty="0"/>
              <a:t>에서는 두 개의 프로세스가 가상의 </a:t>
            </a:r>
            <a:r>
              <a:rPr lang="en-US" altLang="ko-KR" sz="2000" dirty="0"/>
              <a:t>“</a:t>
            </a:r>
            <a:r>
              <a:rPr lang="ko-KR" altLang="en-US" sz="2000" dirty="0"/>
              <a:t>튜브</a:t>
            </a:r>
            <a:r>
              <a:rPr lang="en-US" altLang="ko-KR" sz="2000" dirty="0"/>
              <a:t>”</a:t>
            </a:r>
            <a:r>
              <a:rPr lang="ko-KR" altLang="en-US" sz="2000" dirty="0"/>
              <a:t>로 연결</a:t>
            </a:r>
            <a:endParaRPr lang="en-US" altLang="ko-KR" sz="2000" dirty="0"/>
          </a:p>
          <a:p>
            <a:pPr lvl="2"/>
            <a:r>
              <a:rPr lang="ko-KR" altLang="en-US" sz="1600" dirty="0"/>
              <a:t>이 튜브를 통해 </a:t>
            </a:r>
            <a:r>
              <a:rPr lang="en-US" altLang="ko-KR" sz="1600" dirty="0"/>
              <a:t>2</a:t>
            </a:r>
            <a:r>
              <a:rPr lang="ko-KR" altLang="en-US" sz="1600" dirty="0"/>
              <a:t>개의 프로세스가 연결된 것 같은 환경 제공</a:t>
            </a:r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54650"/>
            <a:ext cx="205740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40375"/>
            <a:ext cx="18288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479800"/>
            <a:ext cx="7583488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8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24.4: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스트림 전송</a:t>
            </a:r>
          </a:p>
        </p:txBody>
      </p:sp>
    </p:spTree>
    <p:extLst>
      <p:ext uri="{BB962C8B-B14F-4D97-AF65-F5344CB8AC3E}">
        <p14:creationId xmlns:p14="http://schemas.microsoft.com/office/powerpoint/2010/main" val="1301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A3888A-2D74-4A9B-A365-B4060B30F6F9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03428" name="내용 개체 틀 4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941888"/>
          </a:xfrm>
        </p:spPr>
        <p:txBody>
          <a:bodyPr/>
          <a:lstStyle/>
          <a:p>
            <a:r>
              <a:rPr lang="ko-KR" altLang="en-US" dirty="0"/>
              <a:t>스트림 전송 서비스</a:t>
            </a:r>
            <a:endParaRPr lang="en-US" altLang="ko-KR" dirty="0"/>
          </a:p>
          <a:p>
            <a:pPr lvl="1"/>
            <a:r>
              <a:rPr lang="ko-KR" altLang="en-US" sz="2000" dirty="0"/>
              <a:t>송신 버퍼와 수신 버퍼</a:t>
            </a:r>
            <a:endParaRPr lang="en-US" altLang="ko-KR" sz="2000" dirty="0"/>
          </a:p>
          <a:p>
            <a:pPr lvl="2"/>
            <a:r>
              <a:rPr lang="ko-KR" altLang="en-US" sz="1600" dirty="0"/>
              <a:t>송신 및 수신 프로세스가 동일한 속도로 데이터를 생성하거나 소비하지 않을 수 있기 때문에 </a:t>
            </a:r>
            <a:r>
              <a:rPr lang="en-US" altLang="ko-KR" sz="1600" dirty="0"/>
              <a:t>TCP</a:t>
            </a:r>
            <a:r>
              <a:rPr lang="ko-KR" altLang="en-US" sz="1600" dirty="0"/>
              <a:t>의 경우 버퍼가 필요</a:t>
            </a:r>
            <a:endParaRPr lang="en-US" altLang="ko-KR" sz="1600" dirty="0"/>
          </a:p>
          <a:p>
            <a:pPr lvl="2"/>
            <a:r>
              <a:rPr lang="en-US" altLang="ko-KR" sz="1600" dirty="0"/>
              <a:t>TCP</a:t>
            </a:r>
            <a:r>
              <a:rPr lang="ko-KR" altLang="en-US" sz="1600" dirty="0"/>
              <a:t>에는 각 방향마다 송신 버퍼와 수신 버퍼의 두 개의 버퍼 존재</a:t>
            </a:r>
            <a:endParaRPr lang="ko-KR" altLang="en-US" dirty="0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3613150"/>
            <a:ext cx="271303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63" y="3625850"/>
            <a:ext cx="2713037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13350"/>
            <a:ext cx="69342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09913"/>
            <a:ext cx="1223963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3086100"/>
            <a:ext cx="1341437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4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송신과 수신 버퍼</a:t>
            </a:r>
          </a:p>
        </p:txBody>
      </p:sp>
    </p:spTree>
    <p:extLst>
      <p:ext uri="{BB962C8B-B14F-4D97-AF65-F5344CB8AC3E}">
        <p14:creationId xmlns:p14="http://schemas.microsoft.com/office/powerpoint/2010/main" val="365807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C938B-0933-4B24-93F8-03E3539D8ED1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04452" name="내용 개체 틀 4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941888"/>
          </a:xfrm>
        </p:spPr>
        <p:txBody>
          <a:bodyPr/>
          <a:lstStyle/>
          <a:p>
            <a:r>
              <a:rPr lang="ko-KR" altLang="en-US" dirty="0"/>
              <a:t>스트림 전송 서비스</a:t>
            </a:r>
            <a:endParaRPr lang="en-US" altLang="ko-KR" dirty="0"/>
          </a:p>
          <a:p>
            <a:pPr lvl="1"/>
            <a:r>
              <a:rPr lang="en-US" altLang="ko-KR" sz="2000" dirty="0"/>
              <a:t>TCP </a:t>
            </a:r>
            <a:r>
              <a:rPr lang="ko-KR" altLang="en-US" sz="2000" dirty="0"/>
              <a:t>세그먼트</a:t>
            </a:r>
            <a:endParaRPr lang="en-US" altLang="ko-KR" sz="2000" dirty="0"/>
          </a:p>
          <a:p>
            <a:pPr lvl="2"/>
            <a:r>
              <a:rPr lang="en-US" altLang="ko-KR" dirty="0"/>
              <a:t>TCP </a:t>
            </a:r>
            <a:r>
              <a:rPr lang="ko-KR" altLang="en-US" dirty="0"/>
              <a:t>서비스 </a:t>
            </a:r>
            <a:r>
              <a:rPr lang="ko-KR" altLang="en-US" dirty="0" err="1"/>
              <a:t>제공자로서의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는 바이트 스트림의 형태가 아닌 패킷의 형태로 데이터를 전달</a:t>
            </a:r>
            <a:endParaRPr lang="en-US" altLang="ko-KR" dirty="0"/>
          </a:p>
          <a:p>
            <a:pPr lvl="2"/>
            <a:r>
              <a:rPr lang="en-US" altLang="ko-KR" dirty="0"/>
              <a:t>TCP</a:t>
            </a:r>
            <a:r>
              <a:rPr lang="ko-KR" altLang="en-US" dirty="0"/>
              <a:t>는 일련의 바이트를 세그먼트라고 하는 패킷으로 그룹화</a:t>
            </a:r>
            <a:endParaRPr lang="en-US" altLang="ko-KR" dirty="0"/>
          </a:p>
          <a:p>
            <a:pPr lvl="2"/>
            <a:r>
              <a:rPr lang="en-US" altLang="ko-KR" dirty="0"/>
              <a:t>TCP</a:t>
            </a:r>
            <a:r>
              <a:rPr lang="ko-KR" altLang="en-US" dirty="0"/>
              <a:t>는 각각의 세그먼트에 헤더</a:t>
            </a:r>
            <a:r>
              <a:rPr lang="en-US" altLang="ko-KR" dirty="0"/>
              <a:t>(</a:t>
            </a:r>
            <a:r>
              <a:rPr lang="ko-KR" altLang="en-US" dirty="0"/>
              <a:t>제어 목적</a:t>
            </a:r>
            <a:r>
              <a:rPr lang="en-US" altLang="ko-KR" dirty="0"/>
              <a:t>)</a:t>
            </a:r>
            <a:r>
              <a:rPr lang="ko-KR" altLang="en-US" dirty="0"/>
              <a:t>를 붙이고</a:t>
            </a:r>
            <a:r>
              <a:rPr lang="en-US" altLang="ko-KR" dirty="0"/>
              <a:t>, IP </a:t>
            </a:r>
            <a:r>
              <a:rPr lang="ko-KR" altLang="en-US" dirty="0"/>
              <a:t>계층에 세그먼트를 전송 </a:t>
            </a:r>
            <a:r>
              <a:rPr lang="en-US" altLang="ko-KR" dirty="0"/>
              <a:t>-&gt; </a:t>
            </a:r>
            <a:r>
              <a:rPr lang="ko-KR" altLang="en-US" dirty="0" err="1"/>
              <a:t>캡슐화되어</a:t>
            </a:r>
            <a:r>
              <a:rPr lang="ko-KR" altLang="en-US" dirty="0"/>
              <a:t> 전송</a:t>
            </a:r>
          </a:p>
        </p:txBody>
      </p:sp>
      <p:sp>
        <p:nvSpPr>
          <p:cNvPr id="104453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24.6:  TCP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세그먼트</a:t>
            </a:r>
          </a:p>
        </p:txBody>
      </p:sp>
      <p:pic>
        <p:nvPicPr>
          <p:cNvPr id="10445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7788"/>
            <a:ext cx="6456363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384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105475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전이중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1"/>
            <a:r>
              <a:rPr lang="en-US" altLang="ko-KR" dirty="0"/>
              <a:t>TCP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en-US" altLang="ko-KR" dirty="0"/>
              <a:t>(full-duplex) </a:t>
            </a:r>
            <a:r>
              <a:rPr lang="ko-KR" altLang="en-US" dirty="0"/>
              <a:t>서비스 제공</a:t>
            </a:r>
            <a:endParaRPr lang="en-US" altLang="ko-KR" dirty="0"/>
          </a:p>
          <a:p>
            <a:pPr lvl="1"/>
            <a:r>
              <a:rPr lang="ko-KR" altLang="en-US" dirty="0"/>
              <a:t>데이터를 동시에 양방향 전송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다중화와 </a:t>
            </a:r>
            <a:r>
              <a:rPr lang="ko-KR" altLang="en-US" dirty="0" err="1"/>
              <a:t>역다중화</a:t>
            </a:r>
            <a:endParaRPr lang="en-US" altLang="ko-KR" dirty="0"/>
          </a:p>
          <a:p>
            <a:pPr lvl="1"/>
            <a:r>
              <a:rPr lang="en-US" altLang="ko-KR" dirty="0"/>
              <a:t>UDP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같이</a:t>
            </a:r>
            <a:r>
              <a:rPr lang="ko-KR" altLang="en-US" dirty="0"/>
              <a:t> </a:t>
            </a:r>
            <a:r>
              <a:rPr lang="en-US" altLang="ko-KR" dirty="0"/>
              <a:t>TCP</a:t>
            </a:r>
            <a:r>
              <a:rPr lang="ko-KR" altLang="en-US" dirty="0"/>
              <a:t>도 </a:t>
            </a:r>
            <a:r>
              <a:rPr lang="ko-KR" altLang="en-US" dirty="0" err="1"/>
              <a:t>송신측에서</a:t>
            </a:r>
            <a:r>
              <a:rPr lang="ko-KR" altLang="en-US" dirty="0"/>
              <a:t> 다중화를 수행</a:t>
            </a:r>
            <a:endParaRPr lang="en-US" altLang="ko-KR" dirty="0"/>
          </a:p>
          <a:p>
            <a:pPr lvl="2"/>
            <a:r>
              <a:rPr lang="ko-KR" altLang="en-US" dirty="0" err="1"/>
              <a:t>수신측에서는</a:t>
            </a:r>
            <a:r>
              <a:rPr lang="ko-KR" altLang="en-US" dirty="0"/>
              <a:t> </a:t>
            </a:r>
            <a:r>
              <a:rPr lang="ko-KR" altLang="en-US" dirty="0" err="1"/>
              <a:t>역다중화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en-US" altLang="ko-KR" dirty="0"/>
              <a:t>UDP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다르게</a:t>
            </a:r>
            <a:r>
              <a:rPr lang="ko-KR" altLang="en-US" dirty="0"/>
              <a:t> </a:t>
            </a:r>
            <a:r>
              <a:rPr lang="en-US" altLang="ko-KR" dirty="0"/>
              <a:t>TCP</a:t>
            </a:r>
            <a:r>
              <a:rPr lang="ko-KR" altLang="en-US" dirty="0"/>
              <a:t>는 연결 지향이므로 프로세스들 간에 연결이 설정되어야 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F266E-1D6C-475F-A985-72593AE854FC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034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24.3.1  TCP  Services</a:t>
            </a:r>
            <a:endParaRPr lang="ko-KR" altLang="en-US" dirty="0"/>
          </a:p>
        </p:txBody>
      </p:sp>
      <p:sp>
        <p:nvSpPr>
          <p:cNvPr id="102407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400" dirty="0"/>
              <a:t>연결 지향 서비스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000" dirty="0"/>
              <a:t>A </a:t>
            </a:r>
            <a:r>
              <a:rPr lang="ko-KR" altLang="en-US" sz="2000" dirty="0"/>
              <a:t>측면의 프로세스가 </a:t>
            </a:r>
            <a:r>
              <a:rPr lang="en-US" altLang="ko-KR" sz="2000" dirty="0"/>
              <a:t>B </a:t>
            </a:r>
            <a:r>
              <a:rPr lang="ko-KR" altLang="en-US" sz="2000" dirty="0"/>
              <a:t>측면에 있는 프로세스와 데이터를 주고</a:t>
            </a:r>
            <a:br>
              <a:rPr lang="en-US" altLang="ko-KR" sz="2000" dirty="0"/>
            </a:br>
            <a:r>
              <a:rPr lang="ko-KR" altLang="en-US" sz="2000" dirty="0"/>
              <a:t>받고자 할 때 </a:t>
            </a:r>
            <a:r>
              <a:rPr lang="en-US" altLang="ko-KR" sz="2000" dirty="0"/>
              <a:t>3</a:t>
            </a:r>
            <a:r>
              <a:rPr lang="ko-KR" altLang="en-US" sz="2000" dirty="0"/>
              <a:t>단계 발생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 sz="2000" dirty="0"/>
              <a:t>두 </a:t>
            </a:r>
            <a:r>
              <a:rPr lang="en-US" altLang="ko-KR" sz="2000" dirty="0"/>
              <a:t>TCP </a:t>
            </a:r>
            <a:r>
              <a:rPr lang="ko-KR" altLang="en-US" sz="2000" dirty="0"/>
              <a:t>간의 가상 연결 설정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 sz="2000" dirty="0"/>
              <a:t>양방향으로 데이터 교환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 sz="2000" dirty="0"/>
              <a:t>연결 종료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  <a:defRPr/>
            </a:pPr>
            <a:endParaRPr lang="en-US" altLang="ko-KR" sz="700" dirty="0"/>
          </a:p>
          <a:p>
            <a:pPr lvl="1">
              <a:defRPr/>
            </a:pPr>
            <a:r>
              <a:rPr lang="ko-KR" altLang="en-US" sz="2000" dirty="0"/>
              <a:t>여기서의 연결은 </a:t>
            </a:r>
            <a:r>
              <a:rPr lang="en-US" altLang="ko-KR" sz="2000" dirty="0"/>
              <a:t>‘</a:t>
            </a:r>
            <a:r>
              <a:rPr lang="ko-KR" altLang="en-US" sz="2000" dirty="0"/>
              <a:t>가상의 논리적 연결</a:t>
            </a:r>
            <a:r>
              <a:rPr lang="en-US" altLang="ko-KR" sz="2000" dirty="0"/>
              <a:t>’</a:t>
            </a:r>
          </a:p>
          <a:p>
            <a:pPr lvl="2">
              <a:defRPr/>
            </a:pPr>
            <a:r>
              <a:rPr lang="en-US" altLang="ko-KR" sz="1800" dirty="0"/>
              <a:t>TCP </a:t>
            </a:r>
            <a:r>
              <a:rPr lang="ko-KR" altLang="en-US" sz="1800" dirty="0"/>
              <a:t>세그먼트는 서로 다른 경로를 거쳐 목적지에 도달</a:t>
            </a:r>
            <a:endParaRPr lang="en-US" altLang="ko-KR" sz="1800" dirty="0"/>
          </a:p>
          <a:p>
            <a:pPr lvl="2">
              <a:defRPr/>
            </a:pPr>
            <a:endParaRPr lang="en-US" altLang="ko-KR" sz="1800" dirty="0"/>
          </a:p>
          <a:p>
            <a:pPr>
              <a:defRPr/>
            </a:pPr>
            <a:r>
              <a:rPr lang="ko-KR" altLang="en-US" sz="2400" dirty="0"/>
              <a:t>신뢰성 있는 서비스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000" dirty="0"/>
              <a:t>TCP</a:t>
            </a:r>
            <a:r>
              <a:rPr lang="ko-KR" altLang="en-US" sz="2000" dirty="0"/>
              <a:t>는 신뢰성 있는 프로토콜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확인응답 메커니즘 사용</a:t>
            </a:r>
            <a:endParaRPr lang="en-US" altLang="ko-KR" sz="1800" dirty="0"/>
          </a:p>
          <a:p>
            <a:pPr>
              <a:defRPr/>
            </a:pP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78759-F6FB-4605-A5B4-B6BEE9C6448F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127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1154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앞 절에서 언급한 서비스를 제공하기 위해 이번 절에서는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에서 가지고 있는 특징에 대해 간략히 살펴보고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뒷부분에서 자세히 설명할 것이다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075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24.3.2  TCP</a:t>
            </a:r>
            <a:r>
              <a:rPr lang="ko-KR" altLang="en-US" dirty="0"/>
              <a:t>의 특징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2AC4D9-FF88-4B42-A4D3-2631F07B6CA6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107525" name="내용 개체 틀 4"/>
          <p:cNvSpPr>
            <a:spLocks noGrp="1"/>
          </p:cNvSpPr>
          <p:nvPr>
            <p:ph idx="1"/>
          </p:nvPr>
        </p:nvSpPr>
        <p:spPr>
          <a:xfrm>
            <a:off x="381000" y="2590800"/>
            <a:ext cx="8534400" cy="3417888"/>
          </a:xfrm>
        </p:spPr>
        <p:txBody>
          <a:bodyPr/>
          <a:lstStyle/>
          <a:p>
            <a:r>
              <a:rPr lang="ko-KR" altLang="en-US" dirty="0"/>
              <a:t>번호화 시스템</a:t>
            </a:r>
            <a:endParaRPr lang="en-US" altLang="ko-KR" dirty="0"/>
          </a:p>
          <a:p>
            <a:pPr lvl="1"/>
            <a:r>
              <a:rPr lang="ko-KR" altLang="en-US" sz="2000" dirty="0"/>
              <a:t>바이트 번호</a:t>
            </a:r>
            <a:endParaRPr lang="en-US" altLang="ko-KR" sz="2000" dirty="0"/>
          </a:p>
          <a:p>
            <a:pPr lvl="2"/>
            <a:r>
              <a:rPr lang="en-US" altLang="ko-KR" sz="1800" dirty="0"/>
              <a:t>TCP</a:t>
            </a:r>
            <a:r>
              <a:rPr lang="ko-KR" altLang="en-US" sz="1800" dirty="0"/>
              <a:t>는 한 연결에서 전송되는 모든 데이터 바이트에 번호를 매김</a:t>
            </a:r>
            <a:endParaRPr lang="en-US" altLang="ko-KR" sz="1800" dirty="0"/>
          </a:p>
          <a:p>
            <a:pPr lvl="2"/>
            <a:r>
              <a:rPr lang="ko-KR" altLang="en-US" sz="1800" dirty="0"/>
              <a:t>각 방향</a:t>
            </a:r>
            <a:r>
              <a:rPr lang="en-US" altLang="ko-KR" sz="1800" dirty="0"/>
              <a:t>(</a:t>
            </a:r>
            <a:r>
              <a:rPr lang="ko-KR" altLang="en-US" sz="1800" dirty="0"/>
              <a:t>송신</a:t>
            </a:r>
            <a:r>
              <a:rPr lang="en-US" altLang="ko-KR" sz="1800" dirty="0"/>
              <a:t>-</a:t>
            </a:r>
            <a:r>
              <a:rPr lang="ko-KR" altLang="en-US" sz="1800" dirty="0"/>
              <a:t>수신</a:t>
            </a:r>
            <a:r>
              <a:rPr lang="en-US" altLang="ko-KR" sz="1800" dirty="0"/>
              <a:t>)</a:t>
            </a:r>
            <a:r>
              <a:rPr lang="ko-KR" altLang="en-US" sz="1800" dirty="0"/>
              <a:t>에서 독립적으로 매겨짐</a:t>
            </a:r>
            <a:endParaRPr lang="en-US" altLang="ko-KR" sz="1800" dirty="0"/>
          </a:p>
          <a:p>
            <a:pPr lvl="2"/>
            <a:r>
              <a:rPr lang="en-US" altLang="ko-KR" sz="1800" dirty="0"/>
              <a:t>TCP</a:t>
            </a:r>
            <a:r>
              <a:rPr lang="ko-KR" altLang="en-US" sz="1800" dirty="0"/>
              <a:t>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2</a:t>
            </a:r>
            <a:r>
              <a:rPr lang="en-US" altLang="ko-KR" sz="1800" baseline="30000" dirty="0"/>
              <a:t>32</a:t>
            </a:r>
            <a:r>
              <a:rPr lang="en-US" altLang="ko-KR" sz="1800" dirty="0"/>
              <a:t>-1 </a:t>
            </a:r>
            <a:r>
              <a:rPr lang="ko-KR" altLang="en-US" sz="1800" dirty="0"/>
              <a:t>사이의 임의 값을 선택하여 이를 처음 바이트 번호로 설정</a:t>
            </a:r>
            <a:endParaRPr lang="en-US" altLang="ko-KR" sz="1800" dirty="0"/>
          </a:p>
          <a:p>
            <a:pPr lvl="2"/>
            <a:r>
              <a:rPr lang="ko-KR" altLang="en-US" sz="1800" dirty="0"/>
              <a:t>임의 값이 </a:t>
            </a:r>
            <a:r>
              <a:rPr lang="en-US" altLang="ko-KR" sz="1800" dirty="0"/>
              <a:t>1,057, </a:t>
            </a:r>
            <a:r>
              <a:rPr lang="ko-KR" altLang="en-US" sz="1800" dirty="0"/>
              <a:t>총 데이터 </a:t>
            </a:r>
            <a:r>
              <a:rPr lang="en-US" altLang="ko-KR" sz="1800" dirty="0"/>
              <a:t>6,000</a:t>
            </a:r>
            <a:r>
              <a:rPr lang="ko-KR" altLang="en-US" sz="1800" dirty="0"/>
              <a:t>바이트이면 </a:t>
            </a:r>
            <a:r>
              <a:rPr lang="en-US" altLang="ko-KR" sz="1800" dirty="0"/>
              <a:t>1,057 ~ 7,056</a:t>
            </a:r>
            <a:r>
              <a:rPr lang="ko-KR" altLang="en-US" sz="1800" dirty="0"/>
              <a:t>까지의 번호 매겨짐</a:t>
            </a:r>
            <a:endParaRPr lang="en-US" altLang="ko-KR" sz="1800" dirty="0"/>
          </a:p>
          <a:p>
            <a:pPr lvl="2"/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5550573"/>
            <a:ext cx="7675563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각 방향으로 전송되는 데이터 바이트는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TCP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에 의해 번호가 매겨진다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번호는 임의로 생성된 값에서부터 시작한다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92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24.3.2  TCP</a:t>
            </a:r>
            <a:r>
              <a:rPr lang="ko-KR" altLang="en-US" dirty="0"/>
              <a:t>의 특징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9B48C-D3A1-409C-9988-E260E9237FC3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50292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번호화 시스템</a:t>
            </a:r>
            <a:endParaRPr lang="en-US" altLang="ko-KR" dirty="0"/>
          </a:p>
          <a:p>
            <a:pPr lvl="1">
              <a:defRPr/>
            </a:pPr>
            <a:r>
              <a:rPr lang="ko-KR" altLang="en-US" sz="2000" dirty="0"/>
              <a:t>순서 번호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바이트 번호가 매겨지면</a:t>
            </a:r>
            <a:r>
              <a:rPr lang="en-US" altLang="ko-KR" sz="1800" dirty="0"/>
              <a:t>, </a:t>
            </a:r>
            <a:r>
              <a:rPr lang="ko-KR" altLang="en-US" sz="1800" dirty="0"/>
              <a:t>전송하고자 하는 세그먼트에 하나의 순서</a:t>
            </a:r>
            <a:br>
              <a:rPr lang="en-US" altLang="ko-KR" sz="1800" dirty="0"/>
            </a:br>
            <a:r>
              <a:rPr lang="ko-KR" altLang="en-US" sz="1800" dirty="0"/>
              <a:t>번호를 할당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각 방향에서 순서 번호의 정의</a:t>
            </a:r>
            <a:endParaRPr lang="en-US" altLang="ko-KR" sz="1800" dirty="0"/>
          </a:p>
          <a:p>
            <a:pPr lvl="2">
              <a:defRPr/>
            </a:pPr>
            <a:endParaRPr lang="en-US" altLang="ko-KR" sz="1800" dirty="0"/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ko-KR" altLang="en-US" sz="1800" dirty="0"/>
              <a:t>첫 번째 세그먼트의 순서 번호는 임의의 숫자인 </a:t>
            </a:r>
            <a:r>
              <a:rPr lang="en-US" altLang="ko-KR" sz="1800" dirty="0"/>
              <a:t>ISN (Initial Sequence Number)</a:t>
            </a:r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ko-KR" altLang="en-US" sz="1800" dirty="0"/>
              <a:t>다른 세그먼트의 순서 번호는 이전 세그먼트의 순서 번호에 이전 </a:t>
            </a:r>
            <a:br>
              <a:rPr lang="en-US" altLang="ko-KR" sz="1800" dirty="0"/>
            </a:br>
            <a:r>
              <a:rPr lang="ko-KR" altLang="en-US" sz="1800" dirty="0"/>
              <a:t>세그먼트가 운반한 바이트</a:t>
            </a:r>
            <a:r>
              <a:rPr lang="en-US" altLang="ko-KR" sz="1800" dirty="0"/>
              <a:t>(</a:t>
            </a:r>
            <a:r>
              <a:rPr lang="ko-KR" altLang="en-US" sz="1800" dirty="0"/>
              <a:t>실제 또는 가상</a:t>
            </a:r>
            <a:r>
              <a:rPr lang="en-US" altLang="ko-KR" sz="1800" dirty="0"/>
              <a:t>)</a:t>
            </a:r>
            <a:r>
              <a:rPr lang="ko-KR" altLang="en-US" sz="1800" dirty="0"/>
              <a:t>를 더한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105400"/>
            <a:ext cx="7675563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세그먼트 내의 순서 번호 필드의 값은 그 세그먼트에 포함되는</a:t>
            </a:r>
            <a:endParaRPr lang="en-US" altLang="ko-KR" sz="1600" dirty="0">
              <a:solidFill>
                <a:srgbClr val="000000"/>
              </a:solidFill>
              <a:cs typeface="Arial" pitchFamily="34" charset="0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첫 번째 데이터 바이트의 번호를 나타낸다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000" b="1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19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전송 계층 프로토콜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F1785E-68CC-430C-9FFF-4A3ACFAFDD24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8192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24.1: TCP/IP  protocol suite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전송 계층 프로토콜의 위치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982788"/>
            <a:ext cx="7712075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8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24.3.2 TCP</a:t>
            </a:r>
            <a:r>
              <a:rPr lang="ko-KR" altLang="en-US" dirty="0"/>
              <a:t>의 특징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75D8A3-DCFE-4ADB-A4F7-5017DE072A28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109572" name="내용 개체 틀 4"/>
          <p:cNvSpPr>
            <a:spLocks noGrp="1"/>
          </p:cNvSpPr>
          <p:nvPr>
            <p:ph idx="1"/>
          </p:nvPr>
        </p:nvSpPr>
        <p:spPr>
          <a:xfrm>
            <a:off x="381000" y="1219200"/>
            <a:ext cx="8534400" cy="4789488"/>
          </a:xfrm>
        </p:spPr>
        <p:txBody>
          <a:bodyPr/>
          <a:lstStyle/>
          <a:p>
            <a:r>
              <a:rPr lang="ko-KR" altLang="en-US" dirty="0"/>
              <a:t>번호화 시스템</a:t>
            </a:r>
            <a:endParaRPr lang="en-US" altLang="ko-KR" dirty="0"/>
          </a:p>
          <a:p>
            <a:pPr lvl="1"/>
            <a:r>
              <a:rPr lang="ko-KR" altLang="en-US" sz="2000" dirty="0"/>
              <a:t>확인응답 번호</a:t>
            </a:r>
            <a:endParaRPr lang="en-US" altLang="ko-KR" sz="2000" dirty="0"/>
          </a:p>
          <a:p>
            <a:pPr lvl="2"/>
            <a:r>
              <a:rPr lang="en-US" altLang="ko-KR" sz="1800" dirty="0"/>
              <a:t>TCP</a:t>
            </a:r>
            <a:r>
              <a:rPr lang="ko-KR" altLang="en-US" sz="1800" dirty="0"/>
              <a:t>는 양방향이므로</a:t>
            </a:r>
            <a:r>
              <a:rPr lang="en-US" altLang="ko-KR" sz="1800" dirty="0"/>
              <a:t>, </a:t>
            </a:r>
            <a:r>
              <a:rPr lang="ko-KR" altLang="en-US" sz="1800" dirty="0"/>
              <a:t>연결 설정되면 양측에서 동시에 데이터를 송수신</a:t>
            </a:r>
            <a:endParaRPr lang="en-US" altLang="ko-KR" sz="1800" dirty="0"/>
          </a:p>
          <a:p>
            <a:pPr lvl="2"/>
            <a:r>
              <a:rPr lang="ko-KR" altLang="en-US" sz="1800" dirty="0"/>
              <a:t>각 방향으로 전송되는 세그먼트에 있는 순서 번호는 그 세그먼트에 </a:t>
            </a:r>
            <a:br>
              <a:rPr lang="en-US" altLang="ko-KR" sz="1800" dirty="0"/>
            </a:br>
            <a:r>
              <a:rPr lang="ko-KR" altLang="en-US" sz="1800" dirty="0"/>
              <a:t>의해 운반되는 첫 번째 바이트의 번호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TCP</a:t>
            </a:r>
            <a:r>
              <a:rPr lang="ko-KR" altLang="en-US" sz="1800" dirty="0"/>
              <a:t>는 자신이 바이트를 수신하였다는 것을 확인하기 위해 확인</a:t>
            </a:r>
            <a:br>
              <a:rPr lang="en-US" altLang="ko-KR" sz="1800" dirty="0"/>
            </a:br>
            <a:r>
              <a:rPr lang="ko-KR" altLang="en-US" sz="1800" dirty="0"/>
              <a:t>응답 번호를 전송 </a:t>
            </a:r>
            <a:r>
              <a:rPr lang="en-US" altLang="ko-KR" sz="1800" dirty="0"/>
              <a:t>-&gt; </a:t>
            </a:r>
            <a:r>
              <a:rPr lang="ko-KR" altLang="en-US" sz="1800" dirty="0"/>
              <a:t>확인응답 번호는 자신이 수신하기를 기대하는 </a:t>
            </a:r>
            <a:br>
              <a:rPr lang="en-US" altLang="ko-KR" sz="1800" dirty="0"/>
            </a:br>
            <a:r>
              <a:rPr lang="ko-KR" altLang="en-US" sz="1800" dirty="0"/>
              <a:t>다음 바이트의 번호</a:t>
            </a:r>
            <a:endParaRPr lang="en-US" altLang="ko-KR" sz="1800" dirty="0"/>
          </a:p>
          <a:p>
            <a:pPr lvl="2"/>
            <a:r>
              <a:rPr lang="ko-KR" altLang="en-US" sz="1800" dirty="0"/>
              <a:t>확인응답 번호는 누적</a:t>
            </a:r>
            <a:r>
              <a:rPr lang="en-US" altLang="ko-KR" sz="1800" dirty="0"/>
              <a:t>(cumulative)</a:t>
            </a:r>
          </a:p>
          <a:p>
            <a:pPr lvl="3"/>
            <a:r>
              <a:rPr lang="ko-KR" altLang="en-US" sz="1800" dirty="0"/>
              <a:t>한쪽 편에서는 수신 성공한 마지막 바이트의 번호에 </a:t>
            </a:r>
            <a:r>
              <a:rPr lang="en-US" altLang="ko-KR" sz="1800" dirty="0"/>
              <a:t>1</a:t>
            </a:r>
            <a:r>
              <a:rPr lang="ko-KR" altLang="en-US" sz="1800" dirty="0"/>
              <a:t>을 더한 값을 확인응답 번호로 전송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407025"/>
            <a:ext cx="7675563" cy="58578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세그먼트 내의 확인응답 번호의 값은 수신하기를 기대하는</a:t>
            </a:r>
            <a:endParaRPr lang="en-US" altLang="ko-KR" sz="1600" dirty="0">
              <a:solidFill>
                <a:srgbClr val="000000"/>
              </a:solidFill>
              <a:cs typeface="Arial" pitchFamily="34" charset="0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다음 바이트의 번호를 나타낸다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확인응답 번호는 누적이다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98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TCP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연결이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5,000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바이트의 파일을 전송한다고 가정하자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첫 번째 바이트는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10,001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번호를 가지고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만일 각각이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1,000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바이트를 가지는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세그먼트에 의해 데이터가 전달된다면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각 세그먼트의 순서 번호는 어떻게 되는가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?</a:t>
            </a:r>
          </a:p>
        </p:txBody>
      </p:sp>
      <p:grpSp>
        <p:nvGrpSpPr>
          <p:cNvPr id="110595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10601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899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24.7</a:t>
              </a:r>
            </a:p>
          </p:txBody>
        </p:sp>
      </p:grpSp>
      <p:sp>
        <p:nvSpPr>
          <p:cNvPr id="110596" name="Text Box 20"/>
          <p:cNvSpPr txBox="1">
            <a:spLocks noChangeArrowheads="1"/>
          </p:cNvSpPr>
          <p:nvPr/>
        </p:nvSpPr>
        <p:spPr bwMode="auto">
          <a:xfrm>
            <a:off x="76200" y="2514600"/>
            <a:ext cx="88392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다음은 각 세그먼트의 순서 번호를 보여준다</a:t>
            </a:r>
            <a:r>
              <a:rPr lang="en-US" altLang="ko-KR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pSp>
        <p:nvGrpSpPr>
          <p:cNvPr id="110597" name="Group 1"/>
          <p:cNvGrpSpPr>
            <a:grpSpLocks/>
          </p:cNvGrpSpPr>
          <p:nvPr/>
        </p:nvGrpSpPr>
        <p:grpSpPr bwMode="auto">
          <a:xfrm>
            <a:off x="365125" y="4038600"/>
            <a:ext cx="8407400" cy="2122488"/>
            <a:chOff x="365760" y="4038599"/>
            <a:chExt cx="8407212" cy="2121771"/>
          </a:xfrm>
        </p:grpSpPr>
        <p:pic>
          <p:nvPicPr>
            <p:cNvPr id="11059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114800"/>
              <a:ext cx="8391972" cy="204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00" name="Rectangle 9"/>
            <p:cNvSpPr>
              <a:spLocks noChangeArrowheads="1"/>
            </p:cNvSpPr>
            <p:nvPr/>
          </p:nvSpPr>
          <p:spPr bwMode="auto">
            <a:xfrm>
              <a:off x="365760" y="4038599"/>
              <a:ext cx="8321040" cy="2011680"/>
            </a:xfrm>
            <a:prstGeom prst="rect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40BE00-2E83-4B50-B882-F74FB93929C9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31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81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"/>
          <p:cNvSpPr>
            <a:spLocks noChangeArrowheads="1"/>
          </p:cNvSpPr>
          <p:nvPr/>
        </p:nvSpPr>
        <p:spPr bwMode="auto">
          <a:xfrm>
            <a:off x="381000" y="1293813"/>
            <a:ext cx="83820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를 자세히 살펴보기 전에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 </a:t>
            </a:r>
            <a:r>
              <a:rPr lang="ko-KR" altLang="en-US" sz="23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자체에 대해 살펴보기로 하자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에서의 </a:t>
            </a:r>
            <a:r>
              <a:rPr lang="ko-KR" altLang="en-US" sz="23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패킷은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세그먼트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(segment)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라 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116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24.3.3  Segment</a:t>
            </a:r>
            <a:endParaRPr lang="ko-KR" altLang="en-US" dirty="0"/>
          </a:p>
        </p:txBody>
      </p:sp>
      <p:sp>
        <p:nvSpPr>
          <p:cNvPr id="111620" name="내용 개체 틀 3"/>
          <p:cNvSpPr>
            <a:spLocks noGrp="1"/>
          </p:cNvSpPr>
          <p:nvPr>
            <p:ph idx="1"/>
          </p:nvPr>
        </p:nvSpPr>
        <p:spPr>
          <a:xfrm>
            <a:off x="304800" y="2098970"/>
            <a:ext cx="8534400" cy="3352800"/>
          </a:xfrm>
        </p:spPr>
        <p:txBody>
          <a:bodyPr/>
          <a:lstStyle/>
          <a:p>
            <a:r>
              <a:rPr lang="en-US" altLang="ko-KR" sz="1800" dirty="0"/>
              <a:t>20</a:t>
            </a:r>
            <a:r>
              <a:rPr lang="ko-KR" altLang="en-US" sz="1800" dirty="0"/>
              <a:t>에서 </a:t>
            </a:r>
            <a:r>
              <a:rPr lang="en-US" altLang="ko-KR" sz="1800" dirty="0"/>
              <a:t>60</a:t>
            </a:r>
            <a:r>
              <a:rPr lang="ko-KR" altLang="en-US" sz="1800" dirty="0"/>
              <a:t>바이트의 헤더와 응용프로그램으로부터 생성되는 데이터로 구성</a:t>
            </a:r>
            <a:endParaRPr lang="en-US" altLang="ko-KR" sz="1800" dirty="0"/>
          </a:p>
          <a:p>
            <a:pPr lvl="2"/>
            <a:r>
              <a:rPr lang="ko-KR" altLang="en-US" sz="1800" dirty="0"/>
              <a:t>옵션이 없으면 </a:t>
            </a:r>
            <a:r>
              <a:rPr lang="en-US" altLang="ko-KR" sz="1800" dirty="0"/>
              <a:t>-&gt; 20</a:t>
            </a:r>
            <a:r>
              <a:rPr lang="ko-KR" altLang="en-US" sz="1800" dirty="0"/>
              <a:t>바이트</a:t>
            </a:r>
            <a:endParaRPr lang="en-US" altLang="ko-KR" sz="1800" dirty="0"/>
          </a:p>
          <a:p>
            <a:pPr lvl="2"/>
            <a:r>
              <a:rPr lang="ko-KR" altLang="en-US" sz="1800" dirty="0"/>
              <a:t>옵션 포함 </a:t>
            </a:r>
            <a:r>
              <a:rPr lang="en-US" altLang="ko-KR" sz="1800" dirty="0"/>
              <a:t>-&gt; 60</a:t>
            </a:r>
            <a:r>
              <a:rPr lang="ko-KR" altLang="en-US" sz="1800" dirty="0"/>
              <a:t>바이트</a:t>
            </a:r>
            <a:endParaRPr lang="en-US" altLang="ko-KR" sz="1800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12D9D7-6027-4A5A-8549-296B1EE583C9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1116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264696" cy="30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111623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fr-FR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24.7: TCP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세그먼트 형식</a:t>
            </a:r>
          </a:p>
        </p:txBody>
      </p:sp>
    </p:spTree>
    <p:extLst>
      <p:ext uri="{BB962C8B-B14F-4D97-AF65-F5344CB8AC3E}">
        <p14:creationId xmlns:p14="http://schemas.microsoft.com/office/powerpoint/2010/main" val="733003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24.3.3  Segment</a:t>
            </a:r>
            <a:endParaRPr lang="ko-KR" altLang="en-US" dirty="0"/>
          </a:p>
        </p:txBody>
      </p:sp>
      <p:sp>
        <p:nvSpPr>
          <p:cNvPr id="112643" name="내용 개체 틀 3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00600"/>
          </a:xfrm>
        </p:spPr>
        <p:txBody>
          <a:bodyPr/>
          <a:lstStyle/>
          <a:p>
            <a:r>
              <a:rPr lang="ko-KR" altLang="en-US"/>
              <a:t>형식</a:t>
            </a:r>
            <a:endParaRPr lang="en-US" altLang="ko-KR"/>
          </a:p>
          <a:p>
            <a:pPr lvl="1"/>
            <a:r>
              <a:rPr lang="ko-KR" altLang="en-US" sz="2000"/>
              <a:t>제어</a:t>
            </a:r>
            <a:endParaRPr lang="en-US" altLang="ko-KR" sz="2000"/>
          </a:p>
          <a:p>
            <a:pPr lvl="2"/>
            <a:r>
              <a:rPr lang="ko-KR" altLang="en-US"/>
              <a:t>제어 필드는 </a:t>
            </a:r>
            <a:r>
              <a:rPr lang="en-US" altLang="ko-KR"/>
              <a:t>6</a:t>
            </a:r>
            <a:r>
              <a:rPr lang="ko-KR" altLang="en-US"/>
              <a:t>개의 서로 다른 제어 비트 또는 플래그를 나타냄</a:t>
            </a:r>
            <a:endParaRPr lang="en-US" altLang="ko-KR"/>
          </a:p>
          <a:p>
            <a:pPr lvl="2"/>
            <a:r>
              <a:rPr lang="ko-KR" altLang="en-US"/>
              <a:t>동시에 여러 개의 비트가 </a:t>
            </a:r>
            <a:r>
              <a:rPr lang="en-US" altLang="ko-KR"/>
              <a:t>1</a:t>
            </a:r>
            <a:r>
              <a:rPr lang="ko-KR" altLang="en-US"/>
              <a:t>로 설정 가능</a:t>
            </a:r>
            <a:endParaRPr lang="en-US" altLang="ko-KR"/>
          </a:p>
          <a:p>
            <a:pPr lvl="2"/>
            <a:r>
              <a:rPr lang="ko-KR" altLang="en-US"/>
              <a:t>이 비트들은 흐름 제어</a:t>
            </a:r>
            <a:r>
              <a:rPr lang="en-US" altLang="ko-KR"/>
              <a:t>, </a:t>
            </a:r>
            <a:r>
              <a:rPr lang="ko-KR" altLang="en-US"/>
              <a:t>연결 설정 및 종료</a:t>
            </a:r>
            <a:r>
              <a:rPr lang="en-US" altLang="ko-KR"/>
              <a:t>, </a:t>
            </a:r>
            <a:r>
              <a:rPr lang="ko-KR" altLang="en-US"/>
              <a:t>연결 리셋</a:t>
            </a:r>
            <a:r>
              <a:rPr lang="en-US" altLang="ko-KR"/>
              <a:t>, </a:t>
            </a:r>
            <a:r>
              <a:rPr lang="ko-KR" altLang="en-US"/>
              <a:t>전송 모드를 위해서 사용 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88EF6-0DDE-4A02-B69F-627F586C08B1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75138"/>
            <a:ext cx="6267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41838"/>
            <a:ext cx="23923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fr-FR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24.8: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제어 필드</a:t>
            </a:r>
          </a:p>
        </p:txBody>
      </p:sp>
    </p:spTree>
    <p:extLst>
      <p:ext uri="{BB962C8B-B14F-4D97-AF65-F5344CB8AC3E}">
        <p14:creationId xmlns:p14="http://schemas.microsoft.com/office/powerpoint/2010/main" val="634879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24.3.3  Segment</a:t>
            </a:r>
            <a:endParaRPr lang="ko-KR" altLang="en-US" dirty="0"/>
          </a:p>
        </p:txBody>
      </p:sp>
      <p:sp>
        <p:nvSpPr>
          <p:cNvPr id="113667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ko-KR" altLang="en-US" sz="2000" dirty="0"/>
              <a:t>검사합</a:t>
            </a:r>
            <a:endParaRPr lang="en-US" altLang="ko-KR" sz="2000" dirty="0"/>
          </a:p>
          <a:p>
            <a:pPr lvl="2"/>
            <a:r>
              <a:rPr lang="en-US" altLang="ko-KR" dirty="0"/>
              <a:t>TCP</a:t>
            </a:r>
            <a:r>
              <a:rPr lang="ko-KR" altLang="en-US" dirty="0"/>
              <a:t>에서의 검사합의 계산은 </a:t>
            </a:r>
            <a:r>
              <a:rPr lang="en-US" altLang="ko-KR" dirty="0"/>
              <a:t>UDP</a:t>
            </a:r>
            <a:r>
              <a:rPr lang="ko-KR" altLang="en-US" dirty="0"/>
              <a:t>와 동일한 절차를 따름</a:t>
            </a:r>
            <a:endParaRPr lang="en-US" altLang="ko-KR" dirty="0"/>
          </a:p>
          <a:p>
            <a:pPr lvl="2"/>
            <a:r>
              <a:rPr lang="en-US" altLang="ko-KR" dirty="0"/>
              <a:t>UDP</a:t>
            </a:r>
            <a:r>
              <a:rPr lang="ko-KR" altLang="en-US" dirty="0"/>
              <a:t>에서의 검사합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 – TCP</a:t>
            </a:r>
            <a:r>
              <a:rPr lang="ko-KR" altLang="en-US" dirty="0"/>
              <a:t>에서의 검사합</a:t>
            </a:r>
            <a:r>
              <a:rPr lang="en-US" altLang="ko-KR" dirty="0"/>
              <a:t>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UDP</a:t>
            </a:r>
            <a:r>
              <a:rPr lang="ko-KR" altLang="en-US" dirty="0"/>
              <a:t>와 동일하게 </a:t>
            </a:r>
            <a:r>
              <a:rPr lang="ko-KR" altLang="en-US" dirty="0" err="1"/>
              <a:t>의사헤더가</a:t>
            </a:r>
            <a:r>
              <a:rPr lang="ko-KR" altLang="en-US" dirty="0"/>
              <a:t> 검사합 계산을 위해 세그먼트에 추가됨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1250D-7208-4B07-B99D-1D71875C8281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11366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24.9: TCP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데이터그램에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추가되는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의사헤더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367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3349625"/>
            <a:ext cx="4691063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26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186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연결 지향 프로토콜이다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연결 지향 전송 프로토콜은 발신지와 목적지 간에 가상경로를 설정한다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전체 메시지를 하나의 단일 가상경로를 이용하여 전송함으로써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손상되거나 손실된 프레임의 재전송뿐만 아니라 확인응답 등의 처리도 가능하게 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2081-8B11-4680-9C4C-BCC2FD17A010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114693" name="내용 개체 틀 3"/>
          <p:cNvSpPr>
            <a:spLocks noGrp="1"/>
          </p:cNvSpPr>
          <p:nvPr>
            <p:ph idx="1"/>
          </p:nvPr>
        </p:nvSpPr>
        <p:spPr>
          <a:xfrm>
            <a:off x="304800" y="3276600"/>
            <a:ext cx="8534400" cy="2819400"/>
          </a:xfrm>
        </p:spPr>
        <p:txBody>
          <a:bodyPr/>
          <a:lstStyle/>
          <a:p>
            <a:r>
              <a:rPr lang="ko-KR" altLang="en-US"/>
              <a:t>연결 설정</a:t>
            </a:r>
            <a:endParaRPr lang="en-US" altLang="ko-KR"/>
          </a:p>
          <a:p>
            <a:pPr lvl="1"/>
            <a:r>
              <a:rPr lang="en-US" altLang="ko-KR" sz="2000"/>
              <a:t>TCP</a:t>
            </a:r>
            <a:r>
              <a:rPr lang="ko-KR" altLang="en-US" sz="2000"/>
              <a:t>는 전이중 방식으로 데이터를 전송</a:t>
            </a:r>
            <a:endParaRPr lang="en-US" altLang="ko-KR" sz="2000"/>
          </a:p>
          <a:p>
            <a:pPr lvl="1"/>
            <a:r>
              <a:rPr lang="ko-KR" altLang="en-US" sz="2000"/>
              <a:t>연결이 되면 통신이 시작</a:t>
            </a:r>
            <a:endParaRPr lang="en-US" altLang="ko-KR" sz="2000"/>
          </a:p>
          <a:p>
            <a:pPr lvl="2"/>
            <a:r>
              <a:rPr lang="ko-KR" altLang="en-US" sz="1800"/>
              <a:t>이것은 데이터 교환 전 한편에서는 통신을 개시하고</a:t>
            </a:r>
            <a:r>
              <a:rPr lang="en-US" altLang="ko-KR" sz="1800"/>
              <a:t>,</a:t>
            </a:r>
          </a:p>
          <a:p>
            <a:pPr lvl="2"/>
            <a:r>
              <a:rPr lang="ko-KR" altLang="en-US" sz="1800"/>
              <a:t>다른 편에서는 개시에 대한 승인이 이루어져야 함을 의미</a:t>
            </a:r>
          </a:p>
        </p:txBody>
      </p:sp>
    </p:spTree>
    <p:extLst>
      <p:ext uri="{BB962C8B-B14F-4D97-AF65-F5344CB8AC3E}">
        <p14:creationId xmlns:p14="http://schemas.microsoft.com/office/powerpoint/2010/main" val="710908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15715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단계 </a:t>
            </a:r>
            <a:r>
              <a:rPr lang="ko-KR" altLang="en-US" sz="2400" dirty="0" err="1"/>
              <a:t>핸드쉐이킹</a:t>
            </a:r>
            <a:endParaRPr lang="en-US" altLang="ko-KR" sz="2400" dirty="0"/>
          </a:p>
          <a:p>
            <a:pPr lvl="1"/>
            <a:r>
              <a:rPr lang="en-US" altLang="ko-KR" sz="2000" dirty="0"/>
              <a:t>TCP</a:t>
            </a:r>
            <a:r>
              <a:rPr lang="ko-KR" altLang="en-US" sz="2000" dirty="0"/>
              <a:t>에서의 연결 설정은 </a:t>
            </a:r>
            <a:r>
              <a:rPr lang="en-US" altLang="ko-KR" sz="2000" dirty="0"/>
              <a:t>3</a:t>
            </a:r>
            <a:r>
              <a:rPr lang="ko-KR" altLang="en-US" sz="2000" dirty="0"/>
              <a:t>단계 </a:t>
            </a:r>
            <a:r>
              <a:rPr lang="ko-KR" altLang="en-US" sz="2000" dirty="0" err="1"/>
              <a:t>핸드쉐이킹</a:t>
            </a:r>
            <a:r>
              <a:rPr lang="en-US" altLang="ko-KR" sz="2000" dirty="0"/>
              <a:t>(Three-way handshaking)</a:t>
            </a:r>
            <a:r>
              <a:rPr lang="ko-KR" altLang="en-US" sz="2000" dirty="0"/>
              <a:t>이라고 함</a:t>
            </a: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A40EF-0FE3-463C-94B1-D4FE7B31C4C7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11571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24.10: 3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단계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핸드쉐이킹을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이용한 연결 설정</a:t>
            </a:r>
          </a:p>
        </p:txBody>
      </p:sp>
      <p:pic>
        <p:nvPicPr>
          <p:cNvPr id="1157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303963" cy="402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40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16739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단계 </a:t>
            </a:r>
            <a:r>
              <a:rPr lang="ko-KR" altLang="en-US" sz="2400" dirty="0" err="1"/>
              <a:t>핸드쉐이킹</a:t>
            </a:r>
            <a:r>
              <a:rPr lang="ko-KR" altLang="en-US" sz="2400" dirty="0"/>
              <a:t> 절차</a:t>
            </a:r>
            <a:endParaRPr lang="en-US" altLang="ko-KR" sz="2400" dirty="0"/>
          </a:p>
          <a:p>
            <a:pPr lvl="1"/>
            <a:r>
              <a:rPr lang="en-US" altLang="ko-KR" sz="2000" dirty="0"/>
              <a:t>1</a:t>
            </a:r>
            <a:r>
              <a:rPr lang="ko-KR" altLang="en-US" sz="2000" dirty="0"/>
              <a:t>단계</a:t>
            </a:r>
            <a:endParaRPr lang="en-US" altLang="ko-KR" sz="2000" dirty="0"/>
          </a:p>
          <a:p>
            <a:pPr lvl="2"/>
            <a:r>
              <a:rPr lang="ko-KR" altLang="en-US" sz="1800" dirty="0"/>
              <a:t>클라이언트는 첫 번째 세그먼트로서 </a:t>
            </a:r>
            <a:r>
              <a:rPr lang="en-US" altLang="ko-KR" sz="1800" dirty="0"/>
              <a:t>SYN </a:t>
            </a:r>
            <a:r>
              <a:rPr lang="ko-KR" altLang="en-US" sz="1800" dirty="0"/>
              <a:t>플래그가 </a:t>
            </a:r>
            <a:r>
              <a:rPr lang="en-US" altLang="ko-KR" sz="1800" dirty="0"/>
              <a:t>1</a:t>
            </a:r>
            <a:r>
              <a:rPr lang="ko-KR" altLang="en-US" sz="1800" dirty="0"/>
              <a:t>로 설정된 </a:t>
            </a:r>
            <a:r>
              <a:rPr lang="en-US" altLang="ko-KR" sz="1800" dirty="0"/>
              <a:t>SYN </a:t>
            </a:r>
            <a:br>
              <a:rPr lang="en-US" altLang="ko-KR" sz="1800" dirty="0"/>
            </a:br>
            <a:r>
              <a:rPr lang="ko-KR" altLang="en-US" sz="1800" dirty="0"/>
              <a:t>세그먼트를 전송</a:t>
            </a:r>
            <a:r>
              <a:rPr lang="en-US" altLang="ko-KR" sz="1800" dirty="0"/>
              <a:t>(</a:t>
            </a:r>
            <a:r>
              <a:rPr lang="ko-KR" altLang="en-US" sz="1800" dirty="0"/>
              <a:t>동기화가 목적</a:t>
            </a:r>
            <a:r>
              <a:rPr lang="en-US" altLang="ko-KR" sz="1800" dirty="0"/>
              <a:t>)</a:t>
            </a:r>
          </a:p>
          <a:p>
            <a:pPr lvl="2"/>
            <a:r>
              <a:rPr lang="ko-KR" altLang="en-US" sz="1800" dirty="0"/>
              <a:t>그림 </a:t>
            </a:r>
            <a:r>
              <a:rPr lang="en-US" altLang="ko-KR" sz="1800" dirty="0"/>
              <a:t>24.10</a:t>
            </a:r>
            <a:r>
              <a:rPr lang="ko-KR" altLang="en-US" sz="1800" dirty="0"/>
              <a:t>에서 클라이언트는 임의의 값을 첫 번째 순서 번호로 전송</a:t>
            </a:r>
            <a:r>
              <a:rPr lang="en-US" altLang="ko-KR" sz="1800" dirty="0"/>
              <a:t>(ISN: </a:t>
            </a:r>
            <a:r>
              <a:rPr lang="ko-KR" altLang="en-US" sz="1800" dirty="0"/>
              <a:t>초기 순서 번호</a:t>
            </a:r>
            <a:r>
              <a:rPr lang="en-US" altLang="ko-KR" sz="1800" dirty="0"/>
              <a:t>)</a:t>
            </a:r>
          </a:p>
          <a:p>
            <a:pPr lvl="2"/>
            <a:r>
              <a:rPr lang="ko-KR" altLang="en-US" sz="1800" dirty="0"/>
              <a:t>이 세그먼트에는 확인응답 번호가 포함되지 않음</a:t>
            </a:r>
            <a:endParaRPr lang="en-US" altLang="ko-KR" sz="1800" dirty="0"/>
          </a:p>
          <a:p>
            <a:pPr lvl="2"/>
            <a:r>
              <a:rPr lang="ko-KR" altLang="en-US" sz="1800" dirty="0"/>
              <a:t>윈도우 크기도 정의하지 않음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윈도우 크기는 세그먼트가 확인응답 번호를 포함하는 경우에만 의미</a:t>
            </a:r>
            <a:r>
              <a:rPr lang="en-US" altLang="ko-KR" sz="1800" dirty="0"/>
              <a:t>)</a:t>
            </a:r>
          </a:p>
          <a:p>
            <a:pPr lvl="2"/>
            <a:r>
              <a:rPr lang="ko-KR" altLang="en-US" sz="1800" dirty="0"/>
              <a:t>즉</a:t>
            </a:r>
            <a:r>
              <a:rPr lang="en-US" altLang="ko-KR" sz="1800" dirty="0"/>
              <a:t>, SYN </a:t>
            </a:r>
            <a:r>
              <a:rPr lang="ko-KR" altLang="en-US" sz="1800" dirty="0"/>
              <a:t>세그먼트는 단지 하나의 제어 세그먼트이며</a:t>
            </a:r>
            <a:r>
              <a:rPr lang="en-US" altLang="ko-KR" sz="1800" dirty="0"/>
              <a:t>, </a:t>
            </a:r>
            <a:r>
              <a:rPr lang="ko-KR" altLang="en-US" sz="1800" dirty="0"/>
              <a:t>어떠한 데이터도 전달하지 않음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6EBF9-CC1F-47AD-A9B3-6BBA3CE0DFE4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85800" y="5181600"/>
            <a:ext cx="7675563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SYN </a:t>
            </a: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세그먼트는 데이터를 전달하지는 않지만 하나의 순서 번호를 소비한다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02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17763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/>
              <a:t>3</a:t>
            </a:r>
            <a:r>
              <a:rPr lang="ko-KR" altLang="en-US" sz="2400"/>
              <a:t>단계 핸드쉐이킹 절차</a:t>
            </a:r>
            <a:endParaRPr lang="en-US" altLang="ko-KR" sz="2400"/>
          </a:p>
          <a:p>
            <a:pPr lvl="1"/>
            <a:r>
              <a:rPr lang="en-US" altLang="ko-KR" sz="2000"/>
              <a:t>2</a:t>
            </a:r>
            <a:r>
              <a:rPr lang="ko-KR" altLang="en-US" sz="2000"/>
              <a:t>단계</a:t>
            </a:r>
            <a:endParaRPr lang="en-US" altLang="ko-KR" sz="2000"/>
          </a:p>
          <a:p>
            <a:pPr lvl="2"/>
            <a:r>
              <a:rPr lang="ko-KR" altLang="en-US" sz="1800"/>
              <a:t>서버는 두 번째 세그먼트로서 </a:t>
            </a:r>
            <a:r>
              <a:rPr lang="en-US" altLang="ko-KR" sz="1800"/>
              <a:t>SYN</a:t>
            </a:r>
            <a:r>
              <a:rPr lang="ko-KR" altLang="en-US" sz="1800"/>
              <a:t>과 </a:t>
            </a:r>
            <a:r>
              <a:rPr lang="en-US" altLang="ko-KR" sz="1800"/>
              <a:t>ACK </a:t>
            </a:r>
            <a:r>
              <a:rPr lang="ko-KR" altLang="en-US" sz="1800"/>
              <a:t>플래그 비트가 각각 </a:t>
            </a:r>
            <a:r>
              <a:rPr lang="en-US" altLang="ko-KR" sz="1800"/>
              <a:t>1</a:t>
            </a:r>
            <a:r>
              <a:rPr lang="ko-KR" altLang="en-US" sz="1800"/>
              <a:t>로 설정된 </a:t>
            </a:r>
            <a:r>
              <a:rPr lang="en-US" altLang="ko-KR" sz="1800"/>
              <a:t>SYN+ACK </a:t>
            </a:r>
            <a:r>
              <a:rPr lang="ko-KR" altLang="en-US" sz="1800"/>
              <a:t>세그먼트를 전송</a:t>
            </a:r>
            <a:endParaRPr lang="en-US" altLang="ko-KR" sz="1800"/>
          </a:p>
          <a:p>
            <a:pPr lvl="2"/>
            <a:r>
              <a:rPr lang="ko-KR" altLang="en-US" sz="1800"/>
              <a:t>세그먼트는 반대 방향으로의 통신을 위한 </a:t>
            </a:r>
            <a:r>
              <a:rPr lang="en-US" altLang="ko-KR" sz="1800"/>
              <a:t>SYN </a:t>
            </a:r>
            <a:r>
              <a:rPr lang="ko-KR" altLang="en-US" sz="1800"/>
              <a:t>세그먼트임</a:t>
            </a:r>
            <a:endParaRPr lang="en-US" altLang="ko-KR" sz="1800"/>
          </a:p>
          <a:p>
            <a:pPr lvl="2"/>
            <a:r>
              <a:rPr lang="ko-KR" altLang="en-US" sz="1800"/>
              <a:t>서버</a:t>
            </a:r>
            <a:r>
              <a:rPr lang="en-US" altLang="ko-KR" sz="1800"/>
              <a:t>-&gt;</a:t>
            </a:r>
            <a:r>
              <a:rPr lang="ko-KR" altLang="en-US" sz="1800"/>
              <a:t>클라이언트로 전송되는 바이트의 순서화를 위한 순서 번호를 초기화하기 위해 사용</a:t>
            </a:r>
            <a:endParaRPr lang="en-US" altLang="ko-KR" sz="1800"/>
          </a:p>
          <a:p>
            <a:pPr lvl="2"/>
            <a:r>
              <a:rPr lang="ko-KR" altLang="en-US" sz="1800"/>
              <a:t>서버는 </a:t>
            </a:r>
            <a:r>
              <a:rPr lang="en-US" altLang="ko-KR" sz="1800"/>
              <a:t>ACK</a:t>
            </a:r>
            <a:r>
              <a:rPr lang="ko-KR" altLang="en-US" sz="1800"/>
              <a:t> 플래그를 </a:t>
            </a:r>
            <a:r>
              <a:rPr lang="en-US" altLang="ko-KR" sz="1800"/>
              <a:t>1</a:t>
            </a:r>
            <a:r>
              <a:rPr lang="ko-KR" altLang="en-US" sz="1800"/>
              <a:t>로 설정하고 클라이언트로부터 수신하기를 기대하는 다음 순서 번호를 표시함으로써 클라이언트로부터의 </a:t>
            </a:r>
            <a:r>
              <a:rPr lang="en-US" altLang="ko-KR" sz="1800"/>
              <a:t>SYN </a:t>
            </a:r>
            <a:r>
              <a:rPr lang="ko-KR" altLang="en-US" sz="1800"/>
              <a:t>세그먼트 수신을 확인응답</a:t>
            </a:r>
            <a:endParaRPr lang="en-US" altLang="ko-KR" sz="1800"/>
          </a:p>
          <a:p>
            <a:pPr lvl="2"/>
            <a:r>
              <a:rPr lang="ko-KR" altLang="en-US" sz="1800"/>
              <a:t>이 세그먼트는 </a:t>
            </a:r>
            <a:r>
              <a:rPr lang="en-US" altLang="ko-KR" sz="1800"/>
              <a:t>SYN </a:t>
            </a:r>
            <a:r>
              <a:rPr lang="ko-KR" altLang="en-US" sz="1800"/>
              <a:t>세그먼트의 역할을 수행하기 때문에 하나의 순서 번호를 소비</a:t>
            </a:r>
            <a:endParaRPr lang="en-US" altLang="ko-KR" sz="18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4E4101-0DA1-42FC-A9D4-315A8E79457C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85800" y="5181600"/>
            <a:ext cx="7675563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SYN+ACK </a:t>
            </a: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세그먼트는 데이터를 전달하지는 않지만 하나의 순서 번호를 소비한다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69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18787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단계 </a:t>
            </a:r>
            <a:r>
              <a:rPr lang="ko-KR" altLang="en-US" sz="2400" dirty="0" err="1"/>
              <a:t>핸드쉐이킹</a:t>
            </a:r>
            <a:r>
              <a:rPr lang="ko-KR" altLang="en-US" sz="2400" dirty="0"/>
              <a:t> 절차</a:t>
            </a:r>
            <a:endParaRPr lang="en-US" altLang="ko-KR" sz="2400" dirty="0"/>
          </a:p>
          <a:p>
            <a:pPr lvl="1"/>
            <a:r>
              <a:rPr lang="en-US" altLang="ko-KR" sz="2000" dirty="0"/>
              <a:t>3</a:t>
            </a:r>
            <a:r>
              <a:rPr lang="ko-KR" altLang="en-US" sz="2000" dirty="0"/>
              <a:t>단계</a:t>
            </a:r>
            <a:endParaRPr lang="en-US" altLang="ko-KR" sz="2000" dirty="0"/>
          </a:p>
          <a:p>
            <a:pPr lvl="2"/>
            <a:r>
              <a:rPr lang="ko-KR" altLang="en-US" sz="1800" dirty="0"/>
              <a:t>클라이언트는 세 번째 세그먼트를 전송</a:t>
            </a:r>
            <a:r>
              <a:rPr lang="en-US" altLang="ko-KR" sz="1800" dirty="0"/>
              <a:t>(</a:t>
            </a:r>
            <a:r>
              <a:rPr lang="ko-KR" altLang="en-US" sz="1800" dirty="0"/>
              <a:t>단순 </a:t>
            </a:r>
            <a:r>
              <a:rPr lang="en-US" altLang="ko-KR" sz="1800" dirty="0"/>
              <a:t>ACK </a:t>
            </a:r>
            <a:r>
              <a:rPr lang="ko-KR" altLang="en-US" sz="1800" dirty="0"/>
              <a:t>세그먼트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ACK </a:t>
            </a:r>
            <a:r>
              <a:rPr lang="ko-KR" altLang="en-US" sz="1800" dirty="0"/>
              <a:t>플래그와 확인응답 번호 필드를 이용하여 두 번째 세그먼트의 수신을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이 세그먼트에 있는 순서 번호는 </a:t>
            </a:r>
            <a:r>
              <a:rPr lang="en-US" altLang="ko-KR" sz="1800" dirty="0"/>
              <a:t>SYN </a:t>
            </a:r>
            <a:r>
              <a:rPr lang="ko-KR" altLang="en-US" sz="1800" dirty="0"/>
              <a:t>세그먼트에 있는 것과 동일한 값으로 설정</a:t>
            </a:r>
            <a:r>
              <a:rPr lang="en-US" altLang="ko-KR" sz="1800" dirty="0"/>
              <a:t>(ACK </a:t>
            </a:r>
            <a:r>
              <a:rPr lang="ko-KR" altLang="en-US" sz="1800" dirty="0"/>
              <a:t>세그먼트는 어떠한 순서 번호도 소비하지 않음</a:t>
            </a:r>
            <a:r>
              <a:rPr lang="en-US" altLang="ko-KR" sz="1800" dirty="0"/>
              <a:t>)</a:t>
            </a:r>
          </a:p>
          <a:p>
            <a:pPr lvl="2"/>
            <a:r>
              <a:rPr lang="ko-KR" altLang="en-US" sz="1800" dirty="0"/>
              <a:t>클라이언트는 서버의 윈도우 크기를 결정해야 함</a:t>
            </a:r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944E65-B51E-42BA-9DE1-CC740F22F43D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85800" y="5181600"/>
            <a:ext cx="7675563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ACK </a:t>
            </a: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세그먼트는 데이터를 전달하지 않는 경우에 순서 번호를 소비하지 않는다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5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900" dirty="0"/>
              <a:t>표</a:t>
            </a:r>
            <a:r>
              <a:rPr lang="en-US" altLang="ko-KR" sz="2900" dirty="0"/>
              <a:t> 24.1:  UDP</a:t>
            </a:r>
            <a:r>
              <a:rPr lang="ko-KR" altLang="en-US" sz="2900" dirty="0"/>
              <a:t>와 </a:t>
            </a:r>
            <a:r>
              <a:rPr lang="en-US" altLang="ko-KR" sz="2900" dirty="0"/>
              <a:t>TCP</a:t>
            </a:r>
            <a:r>
              <a:rPr lang="ko-KR" altLang="en-US" sz="2900" dirty="0"/>
              <a:t>에서 사용되는 잘 알려진 포트번호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E8EF9-C1E2-4787-8F39-0861B767B7C9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  <p:grpSp>
        <p:nvGrpSpPr>
          <p:cNvPr id="82948" name="Group 7"/>
          <p:cNvGrpSpPr>
            <a:grpSpLocks/>
          </p:cNvGrpSpPr>
          <p:nvPr/>
        </p:nvGrpSpPr>
        <p:grpSpPr bwMode="auto">
          <a:xfrm>
            <a:off x="457200" y="1295400"/>
            <a:ext cx="8320088" cy="5006975"/>
            <a:chOff x="535080" y="914400"/>
            <a:chExt cx="8320488" cy="5007004"/>
          </a:xfrm>
        </p:grpSpPr>
        <p:grpSp>
          <p:nvGrpSpPr>
            <p:cNvPr id="10" name="Group 2"/>
            <p:cNvGrpSpPr/>
            <p:nvPr/>
          </p:nvGrpSpPr>
          <p:grpSpPr>
            <a:xfrm>
              <a:off x="535080" y="914400"/>
              <a:ext cx="8320488" cy="5007004"/>
              <a:chOff x="535080" y="945630"/>
              <a:chExt cx="8320488" cy="5007004"/>
            </a:xfrm>
            <a:solidFill>
              <a:schemeClr val="tx1"/>
            </a:solidFill>
          </p:grpSpPr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/>
              </a:blip>
              <a:srcRect/>
              <a:stretch>
                <a:fillRect/>
              </a:stretch>
            </p:blipFill>
            <p:spPr bwMode="auto">
              <a:xfrm>
                <a:off x="535080" y="2667000"/>
                <a:ext cx="8295376" cy="3285634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/>
              </a:blip>
              <a:srcRect/>
              <a:stretch>
                <a:fillRect/>
              </a:stretch>
            </p:blipFill>
            <p:spPr bwMode="auto">
              <a:xfrm>
                <a:off x="575441" y="945630"/>
                <a:ext cx="8280127" cy="1838621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</p:pic>
        </p:grpSp>
        <p:sp>
          <p:nvSpPr>
            <p:cNvPr id="82950" name="Rectangle 6"/>
            <p:cNvSpPr>
              <a:spLocks noChangeArrowheads="1"/>
            </p:cNvSpPr>
            <p:nvPr/>
          </p:nvSpPr>
          <p:spPr bwMode="auto">
            <a:xfrm>
              <a:off x="574770" y="946150"/>
              <a:ext cx="8139503" cy="4921279"/>
            </a:xfrm>
            <a:prstGeom prst="rect">
              <a:avLst/>
            </a:prstGeom>
            <a:noFill/>
            <a:ln w="1016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350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19811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ko-KR" altLang="en-US" sz="2400"/>
              <a:t>연결설정</a:t>
            </a:r>
            <a:endParaRPr lang="en-US" altLang="ko-KR" sz="2400"/>
          </a:p>
          <a:p>
            <a:pPr lvl="1"/>
            <a:r>
              <a:rPr lang="en-US" altLang="ko-KR" sz="2000"/>
              <a:t>SYN </a:t>
            </a:r>
            <a:r>
              <a:rPr lang="ko-KR" altLang="en-US" sz="2000"/>
              <a:t>플러딩 공격</a:t>
            </a:r>
            <a:endParaRPr lang="en-US" altLang="ko-KR" sz="2000"/>
          </a:p>
          <a:p>
            <a:pPr lvl="2"/>
            <a:r>
              <a:rPr lang="en-US" altLang="ko-KR" sz="1800"/>
              <a:t>TCP </a:t>
            </a:r>
            <a:r>
              <a:rPr lang="ko-KR" altLang="en-US" sz="1800"/>
              <a:t>연결 설정 과정은 </a:t>
            </a:r>
            <a:r>
              <a:rPr lang="en-US" altLang="ko-KR" sz="1800"/>
              <a:t>SYN </a:t>
            </a:r>
            <a:r>
              <a:rPr lang="ko-KR" altLang="en-US" sz="1800"/>
              <a:t>플러딩 공격이라는 중요한 보안 문제에 노출되어 있음</a:t>
            </a:r>
            <a:endParaRPr lang="en-US" altLang="ko-KR" sz="1800"/>
          </a:p>
          <a:p>
            <a:pPr lvl="2"/>
            <a:r>
              <a:rPr lang="en-US" altLang="ko-KR" sz="1800"/>
              <a:t>SYN </a:t>
            </a:r>
            <a:r>
              <a:rPr lang="ko-KR" altLang="en-US" sz="1800"/>
              <a:t>플러딩 공격은 공격자가 데이터그램의 발신지 </a:t>
            </a:r>
            <a:r>
              <a:rPr lang="en-US" altLang="ko-KR" sz="1800"/>
              <a:t>IP </a:t>
            </a:r>
            <a:r>
              <a:rPr lang="ko-KR" altLang="en-US" sz="1800"/>
              <a:t>주소를 위조함으로써 서로 다른 클라이언트로 가장한 후에 많은 수의 </a:t>
            </a:r>
            <a:r>
              <a:rPr lang="en-US" altLang="ko-KR" sz="1800"/>
              <a:t>SYN </a:t>
            </a:r>
            <a:r>
              <a:rPr lang="ko-KR" altLang="en-US" sz="1800"/>
              <a:t>세그먼트를 하나의 서버에 전송하는 경우 발생</a:t>
            </a:r>
            <a:endParaRPr lang="en-US" altLang="ko-KR" sz="1800"/>
          </a:p>
          <a:p>
            <a:pPr lvl="2"/>
            <a:endParaRPr lang="en-US" altLang="ko-KR" sz="18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5E53E-B532-4F61-9402-06276CFEF1FE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19813" name="Picture 2" descr="http://www.cisco.com/web/about/ac123/ac147/images/ipj/ipj_9-4/94_syn_fig2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05200"/>
            <a:ext cx="4248472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384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20835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ko-KR" altLang="en-US" sz="2400" dirty="0"/>
              <a:t>데이터 전송</a:t>
            </a:r>
            <a:endParaRPr lang="en-US" altLang="ko-KR" sz="2400" dirty="0"/>
          </a:p>
          <a:p>
            <a:pPr lvl="1"/>
            <a:r>
              <a:rPr lang="ko-KR" altLang="en-US" sz="2000" dirty="0"/>
              <a:t>연결이 설정된 후에는 양방향으로 데이터가 전송될 수 있음</a:t>
            </a:r>
            <a:endParaRPr lang="en-US" altLang="ko-KR" sz="2000" dirty="0"/>
          </a:p>
          <a:p>
            <a:pPr lvl="1"/>
            <a:r>
              <a:rPr lang="ko-KR" altLang="en-US" sz="1800" dirty="0"/>
              <a:t>동일한 방향으로 전송되는 데이터와 확인응답은 하나의 세그먼트로 전달</a:t>
            </a:r>
            <a:endParaRPr lang="en-US" altLang="ko-KR" sz="1800" dirty="0"/>
          </a:p>
          <a:p>
            <a:pPr lvl="1"/>
            <a:r>
              <a:rPr lang="ko-KR" altLang="en-US" sz="1800" dirty="0"/>
              <a:t>확인응답에 데이터가 </a:t>
            </a:r>
            <a:r>
              <a:rPr lang="ko-KR" altLang="en-US" sz="1800" dirty="0" err="1"/>
              <a:t>피기백</a:t>
            </a:r>
            <a:r>
              <a:rPr lang="en-US" altLang="ko-KR" sz="1800" dirty="0"/>
              <a:t>(piggyback) </a:t>
            </a:r>
            <a:r>
              <a:rPr lang="ko-KR" altLang="en-US" sz="1800" dirty="0"/>
              <a:t>됨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6F936-D355-4CCD-9B3D-24406197C2D3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12083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24.11: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데이터 전송</a:t>
            </a:r>
          </a:p>
        </p:txBody>
      </p:sp>
      <p:pic>
        <p:nvPicPr>
          <p:cNvPr id="1208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581275"/>
            <a:ext cx="4878387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13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21859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029200"/>
          </a:xfrm>
        </p:spPr>
        <p:txBody>
          <a:bodyPr/>
          <a:lstStyle/>
          <a:p>
            <a:r>
              <a:rPr lang="ko-KR" altLang="en-US" sz="2400"/>
              <a:t>푸싱 데이터</a:t>
            </a:r>
            <a:endParaRPr lang="en-US" altLang="ko-KR" sz="2400"/>
          </a:p>
          <a:p>
            <a:pPr lvl="1"/>
            <a:r>
              <a:rPr lang="ko-KR" altLang="en-US" sz="2000"/>
              <a:t>송신 </a:t>
            </a:r>
            <a:r>
              <a:rPr lang="en-US" altLang="ko-KR" sz="2000"/>
              <a:t>TCP</a:t>
            </a:r>
            <a:r>
              <a:rPr lang="ko-KR" altLang="en-US" sz="2000"/>
              <a:t>는 송신 응용프로그램으로부터 들어오는 데이터 스트림을 저장하기 위하여 버퍼를 이용</a:t>
            </a:r>
            <a:endParaRPr lang="en-US" altLang="ko-KR" sz="2000"/>
          </a:p>
          <a:p>
            <a:pPr lvl="1"/>
            <a:r>
              <a:rPr lang="ko-KR" altLang="en-US" sz="2000"/>
              <a:t>송신 </a:t>
            </a:r>
            <a:r>
              <a:rPr lang="en-US" altLang="ko-KR" sz="2000"/>
              <a:t>TCP</a:t>
            </a:r>
            <a:r>
              <a:rPr lang="ko-KR" altLang="en-US" sz="2000"/>
              <a:t>는 세그먼트의 크기를 선택 가능</a:t>
            </a:r>
            <a:endParaRPr lang="en-US" altLang="ko-KR" sz="2000"/>
          </a:p>
          <a:p>
            <a:pPr lvl="1"/>
            <a:r>
              <a:rPr lang="ko-KR" altLang="en-US" sz="2000"/>
              <a:t>수신 </a:t>
            </a:r>
            <a:r>
              <a:rPr lang="en-US" altLang="ko-KR" sz="2000"/>
              <a:t>TCP</a:t>
            </a:r>
            <a:r>
              <a:rPr lang="ko-KR" altLang="en-US" sz="2000"/>
              <a:t>는 수신한 데이터를 저장하기 위한 버퍼 보유</a:t>
            </a:r>
            <a:br>
              <a:rPr lang="en-US" altLang="ko-KR" sz="2000"/>
            </a:br>
            <a:r>
              <a:rPr lang="en-US" altLang="ko-KR" sz="2000"/>
              <a:t>(</a:t>
            </a:r>
            <a:r>
              <a:rPr lang="ko-KR" altLang="en-US" sz="2000"/>
              <a:t>응용프로그램이 수신할 준비</a:t>
            </a:r>
            <a:r>
              <a:rPr lang="en-US" altLang="ko-KR" sz="2000"/>
              <a:t>(ready)</a:t>
            </a:r>
            <a:r>
              <a:rPr lang="ko-KR" altLang="en-US" sz="2000"/>
              <a:t>가 되어 있을 때 데이터를 전달</a:t>
            </a:r>
            <a:r>
              <a:rPr lang="en-US" altLang="ko-KR" sz="2000"/>
              <a:t>)</a:t>
            </a:r>
          </a:p>
          <a:p>
            <a:pPr lvl="1"/>
            <a:r>
              <a:rPr lang="ko-KR" altLang="en-US" sz="2000"/>
              <a:t>그러나</a:t>
            </a:r>
            <a:r>
              <a:rPr lang="en-US" altLang="ko-KR" sz="2000"/>
              <a:t>, </a:t>
            </a:r>
            <a:r>
              <a:rPr lang="ko-KR" altLang="en-US" sz="2000"/>
              <a:t>모든 응용에서 편리한 것은 아님</a:t>
            </a:r>
            <a:endParaRPr lang="en-US" altLang="ko-KR" sz="2000"/>
          </a:p>
          <a:p>
            <a:pPr lvl="2"/>
            <a:r>
              <a:rPr lang="ko-KR" altLang="en-US" sz="1400"/>
              <a:t>다른 편에 있는 응용프로그램과 대화 방식으로 통신하는 경우</a:t>
            </a:r>
            <a:endParaRPr lang="en-US" altLang="ko-KR" sz="1400"/>
          </a:p>
          <a:p>
            <a:pPr lvl="2"/>
            <a:r>
              <a:rPr lang="ko-KR" altLang="en-US" sz="1400"/>
              <a:t>키보드를 통하여 입력된 문자를 전송하고</a:t>
            </a:r>
            <a:r>
              <a:rPr lang="en-US" altLang="ko-KR" sz="1400"/>
              <a:t>, </a:t>
            </a:r>
            <a:r>
              <a:rPr lang="ko-KR" altLang="en-US" sz="1400"/>
              <a:t>전송한 문자에 대한 확인응답을 즉시 수신하고자 할 때</a:t>
            </a:r>
            <a:r>
              <a:rPr lang="en-US" altLang="ko-KR" sz="1400"/>
              <a:t>, </a:t>
            </a:r>
            <a:r>
              <a:rPr lang="ko-KR" altLang="en-US" sz="1400"/>
              <a:t>데이터의 전송을 지연하거나 데이터의 전달을 지연하는 것은 문제가 됨</a:t>
            </a:r>
            <a:endParaRPr lang="en-US" altLang="ko-KR" sz="1400"/>
          </a:p>
          <a:p>
            <a:pPr lvl="1"/>
            <a:r>
              <a:rPr lang="en-US" altLang="ko-KR" sz="1800"/>
              <a:t>TCP</a:t>
            </a:r>
            <a:r>
              <a:rPr lang="ko-KR" altLang="en-US" sz="1800"/>
              <a:t>에서의 문제 해결 방법이 푸시 동작을 이용</a:t>
            </a:r>
            <a:endParaRPr lang="en-US" altLang="ko-KR" sz="1800"/>
          </a:p>
          <a:p>
            <a:pPr lvl="2"/>
            <a:r>
              <a:rPr lang="ko-KR" altLang="en-US" sz="1400"/>
              <a:t>송신 </a:t>
            </a:r>
            <a:r>
              <a:rPr lang="en-US" altLang="ko-KR" sz="1400"/>
              <a:t>TCP</a:t>
            </a:r>
            <a:r>
              <a:rPr lang="ko-KR" altLang="en-US" sz="1400"/>
              <a:t>는 푸시 비트를 </a:t>
            </a:r>
            <a:r>
              <a:rPr lang="en-US" altLang="ko-KR" sz="1400"/>
              <a:t>1</a:t>
            </a:r>
            <a:r>
              <a:rPr lang="ko-KR" altLang="en-US" sz="1400"/>
              <a:t>로 설정하여 수신 </a:t>
            </a:r>
            <a:r>
              <a:rPr lang="en-US" altLang="ko-KR" sz="1400"/>
              <a:t>TCP</a:t>
            </a:r>
            <a:r>
              <a:rPr lang="ko-KR" altLang="en-US" sz="1400"/>
              <a:t>에게 세그먼트가 가능한 빨리 전달되어야 하는 데이터가 있음을 알림</a:t>
            </a:r>
            <a:endParaRPr lang="en-US" altLang="ko-KR" sz="1400"/>
          </a:p>
          <a:p>
            <a:pPr lvl="2"/>
            <a:r>
              <a:rPr lang="ko-KR" altLang="en-US" sz="1400"/>
              <a:t>수신 </a:t>
            </a:r>
            <a:r>
              <a:rPr lang="en-US" altLang="ko-KR" sz="1400"/>
              <a:t>TCP</a:t>
            </a:r>
            <a:r>
              <a:rPr lang="ko-KR" altLang="en-US" sz="1400"/>
              <a:t>가 더 이상의 데이터가 오기를 기다리지 않고 바로 수신 응용프로그램으로 전달할 수 있도록 함</a:t>
            </a:r>
            <a:endParaRPr lang="en-US" altLang="ko-KR" sz="1400"/>
          </a:p>
          <a:p>
            <a:pPr lvl="2"/>
            <a:r>
              <a:rPr lang="ko-KR" altLang="en-US" sz="1400"/>
              <a:t>이것은 바이트 지향적인 </a:t>
            </a:r>
            <a:r>
              <a:rPr lang="en-US" altLang="ko-KR" sz="1400"/>
              <a:t>TCP</a:t>
            </a:r>
            <a:r>
              <a:rPr lang="ko-KR" altLang="en-US" sz="1400"/>
              <a:t>에서 청크</a:t>
            </a:r>
            <a:r>
              <a:rPr lang="en-US" altLang="ko-KR" sz="1400"/>
              <a:t>(chunk) </a:t>
            </a:r>
            <a:r>
              <a:rPr lang="ko-KR" altLang="en-US" sz="1400"/>
              <a:t>기반의 </a:t>
            </a:r>
            <a:r>
              <a:rPr lang="en-US" altLang="ko-KR" sz="1400"/>
              <a:t>TCP</a:t>
            </a:r>
            <a:r>
              <a:rPr lang="ko-KR" altLang="en-US" sz="1400"/>
              <a:t>로 변경하기 위한 것을 의미</a:t>
            </a:r>
            <a:endParaRPr lang="en-US" altLang="ko-KR" sz="1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6D9CF8-A319-47F3-94A7-5590E1D2BF36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1003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08550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긴급 데이터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000" dirty="0"/>
              <a:t>TCP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스트림</a:t>
            </a:r>
            <a:r>
              <a:rPr lang="ko-KR" altLang="en-US" sz="2000" dirty="0"/>
              <a:t> 지향 프로토콜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spc="-150" dirty="0"/>
              <a:t>데이터는 바이트 </a:t>
            </a:r>
            <a:r>
              <a:rPr lang="ko-KR" altLang="en-US" sz="2000" spc="-150" dirty="0" err="1"/>
              <a:t>스트림의</a:t>
            </a:r>
            <a:r>
              <a:rPr lang="ko-KR" altLang="en-US" sz="2000" spc="-150" dirty="0"/>
              <a:t> 형태로 응용프로그램으로부터 </a:t>
            </a:r>
            <a:r>
              <a:rPr lang="en-US" altLang="ko-KR" sz="2000" spc="-150" dirty="0"/>
              <a:t>TCP</a:t>
            </a:r>
            <a:r>
              <a:rPr lang="ko-KR" altLang="en-US" sz="2000" spc="-150" dirty="0"/>
              <a:t>로 전달</a:t>
            </a:r>
            <a:endParaRPr lang="en-US" altLang="ko-KR" sz="2000" spc="-150" dirty="0"/>
          </a:p>
          <a:p>
            <a:pPr lvl="1">
              <a:defRPr/>
            </a:pPr>
            <a:r>
              <a:rPr lang="ko-KR" altLang="en-US" sz="2000" dirty="0"/>
              <a:t>때로는 바이트가 </a:t>
            </a:r>
            <a:r>
              <a:rPr lang="ko-KR" altLang="en-US" sz="2000" dirty="0" err="1"/>
              <a:t>수신측</a:t>
            </a:r>
            <a:r>
              <a:rPr lang="ko-KR" altLang="en-US" sz="2000" dirty="0"/>
              <a:t> 응용프로그램에 의해 특별한 방법으로 처리하는 것이 필요할 때 긴급</a:t>
            </a:r>
            <a:r>
              <a:rPr lang="en-US" altLang="ko-KR" sz="2000" dirty="0"/>
              <a:t>(urgent) </a:t>
            </a:r>
            <a:r>
              <a:rPr lang="ko-KR" altLang="en-US" sz="2000" dirty="0"/>
              <a:t>바이트 전송 필요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긴급 데이터를 처리하는 방법은 </a:t>
            </a:r>
            <a:r>
              <a:rPr lang="en-US" altLang="ko-KR" sz="2000" dirty="0"/>
              <a:t>URG </a:t>
            </a:r>
            <a:r>
              <a:rPr lang="ko-KR" altLang="en-US" sz="2000" dirty="0" err="1"/>
              <a:t>비트를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송신 응용프로그램은 송신 </a:t>
            </a:r>
            <a:r>
              <a:rPr lang="en-US" altLang="ko-KR" sz="1800" dirty="0"/>
              <a:t>TCP</a:t>
            </a:r>
            <a:r>
              <a:rPr lang="ko-KR" altLang="en-US" sz="1800" dirty="0"/>
              <a:t>에게 데이터의 일부분이 긴급함을 알림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송신 </a:t>
            </a:r>
            <a:r>
              <a:rPr lang="en-US" altLang="ko-KR" sz="1800" dirty="0"/>
              <a:t>TCP</a:t>
            </a:r>
            <a:r>
              <a:rPr lang="ko-KR" altLang="en-US" sz="1800" dirty="0"/>
              <a:t>는 세그먼트를 만들고 시작부분에 긴급 데이터를 삽입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나머지 부분에는 버퍼로부터의 일반 데이터가 포함될 수 있음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헤더의 긴급 포인터 필드는 긴급 데이터의 끝과 일반 데이터의 시작 표시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943A27-1708-404F-9185-94CF3251DB0C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5141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2390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/>
          <a:lstStyle/>
          <a:p>
            <a:r>
              <a:rPr lang="ko-KR" altLang="en-US" sz="2400" dirty="0"/>
              <a:t>연결 종료</a:t>
            </a:r>
            <a:endParaRPr lang="en-US" altLang="ko-KR" sz="2400" dirty="0"/>
          </a:p>
          <a:p>
            <a:pPr lvl="1"/>
            <a:r>
              <a:rPr lang="en-US" altLang="ko-KR" sz="2000" dirty="0"/>
              <a:t>3</a:t>
            </a:r>
            <a:r>
              <a:rPr lang="ko-KR" altLang="en-US" sz="2000" dirty="0"/>
              <a:t>단계 </a:t>
            </a:r>
            <a:r>
              <a:rPr lang="ko-KR" altLang="en-US" sz="2000" dirty="0" err="1"/>
              <a:t>핸드쉐이킹</a:t>
            </a:r>
            <a:endParaRPr lang="en-US" altLang="ko-KR" sz="2000" dirty="0"/>
          </a:p>
          <a:p>
            <a:pPr lvl="2"/>
            <a:r>
              <a:rPr lang="ko-KR" altLang="en-US" sz="1600" dirty="0"/>
              <a:t>오늘날 대부분의 구현은 </a:t>
            </a:r>
            <a:r>
              <a:rPr lang="en-US" altLang="ko-KR" sz="1600" dirty="0"/>
              <a:t>3</a:t>
            </a:r>
            <a:r>
              <a:rPr lang="ko-KR" altLang="en-US" sz="1600" dirty="0"/>
              <a:t>단계 </a:t>
            </a:r>
            <a:r>
              <a:rPr lang="ko-KR" altLang="en-US" sz="1600" dirty="0" err="1"/>
              <a:t>핸드쉐이킹</a:t>
            </a:r>
            <a:r>
              <a:rPr lang="ko-KR" altLang="en-US" sz="1600" dirty="0"/>
              <a:t> 연결종료 사용</a:t>
            </a:r>
            <a:endParaRPr lang="en-US" altLang="ko-KR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056299-9FA7-4B4F-8A76-B5845E09C9F7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12390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24.12: 3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단계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핸드쉐이킹을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이용한 연결 종료</a:t>
            </a:r>
          </a:p>
        </p:txBody>
      </p:sp>
      <p:pic>
        <p:nvPicPr>
          <p:cNvPr id="1239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2355850"/>
            <a:ext cx="5829300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336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24931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ko-KR" altLang="en-US" sz="2400" dirty="0"/>
              <a:t>연결 종료 </a:t>
            </a:r>
            <a:r>
              <a:rPr lang="en-US" altLang="ko-KR" sz="2400" dirty="0"/>
              <a:t>3</a:t>
            </a:r>
            <a:r>
              <a:rPr lang="ko-KR" altLang="en-US" sz="2400" dirty="0"/>
              <a:t>단계 </a:t>
            </a:r>
            <a:r>
              <a:rPr lang="ko-KR" altLang="en-US" sz="2400" dirty="0" err="1"/>
              <a:t>핸드쉐이킹</a:t>
            </a:r>
            <a:r>
              <a:rPr lang="ko-KR" altLang="en-US" sz="2400" dirty="0"/>
              <a:t> 절차</a:t>
            </a:r>
            <a:endParaRPr lang="en-US" altLang="ko-KR" sz="2400" dirty="0"/>
          </a:p>
          <a:p>
            <a:pPr lvl="1"/>
            <a:r>
              <a:rPr lang="en-US" altLang="ko-KR" sz="2000" dirty="0"/>
              <a:t>1</a:t>
            </a:r>
            <a:r>
              <a:rPr lang="ko-KR" altLang="en-US" sz="2000" dirty="0"/>
              <a:t>단계</a:t>
            </a:r>
            <a:endParaRPr lang="en-US" altLang="ko-KR" sz="2000" dirty="0"/>
          </a:p>
          <a:p>
            <a:pPr lvl="2"/>
            <a:r>
              <a:rPr lang="ko-KR" altLang="en-US" sz="1800" dirty="0"/>
              <a:t>클라이언트 프로세스로부터 </a:t>
            </a:r>
            <a:r>
              <a:rPr lang="en-US" altLang="ko-KR" sz="1800" dirty="0"/>
              <a:t>close </a:t>
            </a:r>
            <a:r>
              <a:rPr lang="ko-KR" altLang="en-US" sz="1800" dirty="0"/>
              <a:t>명령어를 수신한 클라이언트 </a:t>
            </a:r>
            <a:r>
              <a:rPr lang="en-US" altLang="ko-KR" sz="1800" dirty="0"/>
              <a:t>TCP</a:t>
            </a:r>
            <a:r>
              <a:rPr lang="ko-KR" altLang="en-US" sz="1800" dirty="0"/>
              <a:t>는 첫 번째 세그먼트의 </a:t>
            </a:r>
            <a:r>
              <a:rPr lang="en-US" altLang="ko-KR" sz="1800" dirty="0"/>
              <a:t>FIN </a:t>
            </a:r>
            <a:r>
              <a:rPr lang="ko-KR" altLang="en-US" sz="1800" dirty="0"/>
              <a:t>플래그를 </a:t>
            </a:r>
            <a:r>
              <a:rPr lang="en-US" altLang="ko-KR" sz="1800" dirty="0"/>
              <a:t>1</a:t>
            </a:r>
            <a:r>
              <a:rPr lang="ko-KR" altLang="en-US" sz="1800" dirty="0"/>
              <a:t>로 설정한 후 세그먼트를 전송</a:t>
            </a:r>
            <a:endParaRPr lang="en-US" altLang="ko-KR" sz="1800" dirty="0"/>
          </a:p>
          <a:p>
            <a:pPr lvl="2"/>
            <a:r>
              <a:rPr lang="ko-KR" altLang="en-US" sz="1800" dirty="0"/>
              <a:t>이러한 </a:t>
            </a:r>
            <a:r>
              <a:rPr lang="en-US" altLang="ko-KR" sz="1800" dirty="0"/>
              <a:t>FIN </a:t>
            </a:r>
            <a:r>
              <a:rPr lang="ko-KR" altLang="en-US" sz="1800" dirty="0"/>
              <a:t>세그먼트는 클라이언트로부터 전송되는 데이터의 마지막 </a:t>
            </a:r>
            <a:r>
              <a:rPr lang="ko-KR" altLang="en-US" sz="1800" dirty="0" err="1"/>
              <a:t>청크를</a:t>
            </a:r>
            <a:r>
              <a:rPr lang="ko-KR" altLang="en-US" sz="1800" dirty="0"/>
              <a:t> 포함할 수 있음</a:t>
            </a:r>
            <a:r>
              <a:rPr lang="en-US" altLang="ko-KR" sz="1800" dirty="0"/>
              <a:t>(</a:t>
            </a:r>
            <a:r>
              <a:rPr lang="ko-KR" altLang="en-US" sz="1800" dirty="0"/>
              <a:t>또는 제어 세그먼트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FIN </a:t>
            </a:r>
            <a:r>
              <a:rPr lang="ko-KR" altLang="en-US" sz="1800" dirty="0"/>
              <a:t>세그먼트가 제어 세그먼트로 동작 시 확인응답이 필요하므로 하나의 순서번호 소비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A7D09E-3811-41CF-B111-C0685B4758B6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85800" y="5181600"/>
            <a:ext cx="7675563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데이터를 포함하지 않는 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FIN </a:t>
            </a: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세그먼트는 하나의 순서 번호를 소비한다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1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08550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연결 종료 </a:t>
            </a:r>
            <a:r>
              <a:rPr lang="en-US" altLang="ko-KR" sz="2400" dirty="0"/>
              <a:t>3</a:t>
            </a:r>
            <a:r>
              <a:rPr lang="ko-KR" altLang="en-US" sz="2400" dirty="0"/>
              <a:t>단계 </a:t>
            </a:r>
            <a:r>
              <a:rPr lang="ko-KR" altLang="en-US" sz="2400" dirty="0" err="1"/>
              <a:t>핸드쉐이킹</a:t>
            </a:r>
            <a:r>
              <a:rPr lang="ko-KR" altLang="en-US" sz="2400" dirty="0"/>
              <a:t> 절차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000" dirty="0"/>
              <a:t>2</a:t>
            </a:r>
            <a:r>
              <a:rPr lang="ko-KR" altLang="en-US" sz="2000" dirty="0"/>
              <a:t>단계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800" spc="-90" dirty="0"/>
              <a:t>FIN </a:t>
            </a:r>
            <a:r>
              <a:rPr lang="ko-KR" altLang="en-US" sz="1800" spc="-90" dirty="0"/>
              <a:t>세그먼트를 수신한 서버 </a:t>
            </a:r>
            <a:r>
              <a:rPr lang="en-US" altLang="ko-KR" sz="1800" spc="-90" dirty="0"/>
              <a:t>TCP</a:t>
            </a:r>
            <a:r>
              <a:rPr lang="ko-KR" altLang="en-US" sz="1800" spc="-90" dirty="0"/>
              <a:t>는 서버 프로세스에게 연결 종료 </a:t>
            </a:r>
            <a:r>
              <a:rPr lang="ko-KR" altLang="en-US" sz="1800" spc="-90" dirty="0" err="1"/>
              <a:t>상황알림</a:t>
            </a:r>
            <a:endParaRPr lang="en-US" altLang="ko-KR" sz="1800" spc="-90" dirty="0"/>
          </a:p>
          <a:p>
            <a:pPr lvl="2">
              <a:defRPr/>
            </a:pPr>
            <a:r>
              <a:rPr lang="ko-KR" altLang="en-US" sz="1800" dirty="0"/>
              <a:t>서버 </a:t>
            </a:r>
            <a:r>
              <a:rPr lang="en-US" altLang="ko-KR" sz="1800" dirty="0"/>
              <a:t>TCP</a:t>
            </a:r>
            <a:r>
              <a:rPr lang="ko-KR" altLang="en-US" sz="1800" dirty="0"/>
              <a:t>는 클라이언트 </a:t>
            </a:r>
            <a:r>
              <a:rPr lang="en-US" altLang="ko-KR" sz="1800" dirty="0"/>
              <a:t>TCP</a:t>
            </a:r>
            <a:r>
              <a:rPr lang="ko-KR" altLang="en-US" sz="1800" dirty="0"/>
              <a:t>로부터의 수신을 확인하고 동시에 다른 </a:t>
            </a:r>
            <a:br>
              <a:rPr lang="en-US" altLang="ko-KR" sz="1800" dirty="0"/>
            </a:br>
            <a:r>
              <a:rPr lang="ko-KR" altLang="en-US" sz="1800" dirty="0"/>
              <a:t>방향으로의 연결 종료를 알려주기 위하여 두 번째 세그먼트인 </a:t>
            </a:r>
            <a:r>
              <a:rPr lang="en-US" altLang="ko-KR" sz="1800" dirty="0"/>
              <a:t>FIN+ACK </a:t>
            </a:r>
            <a:r>
              <a:rPr lang="ko-KR" altLang="en-US" sz="1800" dirty="0"/>
              <a:t>세그먼트를 전송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이 세그먼트가 데이터를 포함하지 않는 경우 하나의 순서 번호를 소비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2000" dirty="0"/>
              <a:t>3</a:t>
            </a:r>
            <a:r>
              <a:rPr lang="ko-KR" altLang="en-US" sz="2000" dirty="0"/>
              <a:t>단계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클라이언트 </a:t>
            </a:r>
            <a:r>
              <a:rPr lang="en-US" altLang="ko-KR" sz="1800" dirty="0"/>
              <a:t>TCP</a:t>
            </a:r>
            <a:r>
              <a:rPr lang="ko-KR" altLang="en-US" sz="1800" dirty="0"/>
              <a:t>는 서버 </a:t>
            </a:r>
            <a:r>
              <a:rPr lang="en-US" altLang="ko-KR" sz="1800" dirty="0"/>
              <a:t>TCP</a:t>
            </a:r>
            <a:r>
              <a:rPr lang="ko-KR" altLang="en-US" sz="1800" dirty="0"/>
              <a:t>로부터의 </a:t>
            </a:r>
            <a:r>
              <a:rPr lang="en-US" altLang="ko-KR" sz="1800" dirty="0"/>
              <a:t>FIN </a:t>
            </a:r>
            <a:r>
              <a:rPr lang="ko-KR" altLang="en-US" sz="1800" dirty="0"/>
              <a:t>세그먼트 수신을 확인하기 위해 마지막 세그먼트인 </a:t>
            </a:r>
            <a:r>
              <a:rPr lang="en-US" altLang="ko-KR" sz="1800" dirty="0"/>
              <a:t>ACK </a:t>
            </a:r>
            <a:r>
              <a:rPr lang="ko-KR" altLang="en-US" sz="1800" dirty="0"/>
              <a:t>세그먼트</a:t>
            </a:r>
            <a:r>
              <a:rPr lang="en-US" altLang="ko-KR" sz="1800" dirty="0"/>
              <a:t> </a:t>
            </a:r>
            <a:r>
              <a:rPr lang="ko-KR" altLang="en-US" sz="1800" dirty="0"/>
              <a:t>전송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800" dirty="0"/>
              <a:t>이 세그먼트는 서버로부터 수신한 </a:t>
            </a:r>
            <a:r>
              <a:rPr lang="en-US" altLang="ko-KR" sz="1800" dirty="0"/>
              <a:t>FIN </a:t>
            </a:r>
            <a:r>
              <a:rPr lang="ko-KR" altLang="en-US" sz="1800" dirty="0"/>
              <a:t>세그먼트 순서 번호에 </a:t>
            </a:r>
            <a:r>
              <a:rPr lang="en-US" altLang="ko-KR" sz="1800" dirty="0"/>
              <a:t>1</a:t>
            </a:r>
            <a:r>
              <a:rPr lang="ko-KR" altLang="en-US" sz="1800" dirty="0"/>
              <a:t>을 더한 값으로 설정되는 확인응답 번호 포함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659AE-2F35-4B00-AA1C-3DF1CB4AD74B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85800" y="5181600"/>
            <a:ext cx="7675563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데이터를 포함하지 않는 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FIN+ACK </a:t>
            </a:r>
            <a:r>
              <a:rPr lang="ko-KR" altLang="en-US" sz="2400" dirty="0">
                <a:solidFill>
                  <a:srgbClr val="000000"/>
                </a:solidFill>
                <a:cs typeface="Arial" pitchFamily="34" charset="0"/>
              </a:rPr>
              <a:t>세그먼트는 하나의 순서 번호를 소비한다</a:t>
            </a:r>
            <a:r>
              <a:rPr lang="en-US" altLang="ko-KR" sz="24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95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24.3.4  TCP </a:t>
            </a:r>
            <a:r>
              <a:rPr lang="ko-KR" altLang="en-US" dirty="0"/>
              <a:t>연결</a:t>
            </a:r>
          </a:p>
        </p:txBody>
      </p:sp>
      <p:sp>
        <p:nvSpPr>
          <p:cNvPr id="126979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/>
              <a:t>Half-close</a:t>
            </a:r>
          </a:p>
          <a:p>
            <a:pPr lvl="1"/>
            <a:r>
              <a:rPr lang="en-US" altLang="ko-KR" sz="2000"/>
              <a:t>TCP</a:t>
            </a:r>
            <a:r>
              <a:rPr lang="ko-KR" altLang="en-US" sz="2000"/>
              <a:t>에서는 한쪽에서 데이터를 수신하면서 데이터 전송을 종료할 수 있으며</a:t>
            </a:r>
            <a:r>
              <a:rPr lang="en-US" altLang="ko-KR" sz="2000"/>
              <a:t>, </a:t>
            </a:r>
            <a:r>
              <a:rPr lang="ko-KR" altLang="en-US" sz="2000"/>
              <a:t>이것을 </a:t>
            </a:r>
            <a:r>
              <a:rPr lang="en-US" altLang="ko-KR" sz="2000"/>
              <a:t>Half-close</a:t>
            </a:r>
            <a:r>
              <a:rPr lang="ko-KR" altLang="en-US" sz="2000"/>
              <a:t>라고 함</a:t>
            </a:r>
            <a:endParaRPr lang="en-US" altLang="ko-KR" sz="18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00D4A-7BBD-4A21-B259-1B4781D592F6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12698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24.13: Half-close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69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78050"/>
            <a:ext cx="5465763" cy="404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78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0"/>
          <p:cNvSpPr>
            <a:spLocks noChangeArrowheads="1"/>
          </p:cNvSpPr>
          <p:nvPr/>
        </p:nvSpPr>
        <p:spPr bwMode="auto">
          <a:xfrm>
            <a:off x="381000" y="1124744"/>
            <a:ext cx="7924800" cy="150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연결 설정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연결 종료 그리고 데이터 전송 기간 동안 발생하는 여러 가지의 이벤트들을 관리하기 위하여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소프트웨어는 유한 상태 기기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(FSM, finite state machine)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를 이용하여 구현된다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280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24.3.5  State Transmission Diagram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1E4C7-AE8F-4179-8AF2-1B51443610C8}" type="slidenum">
              <a:rPr lang="ko-KR" altLang="en-US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12800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24.14 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상태 천이 다이어그램</a:t>
            </a:r>
          </a:p>
        </p:txBody>
      </p:sp>
      <p:pic>
        <p:nvPicPr>
          <p:cNvPr id="12800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7" y="2638426"/>
            <a:ext cx="4256087" cy="353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14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24.3.5  State Transmission Diagram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D12F67-795A-43F6-8E68-3A58E60EE508}" type="slidenum">
              <a:rPr lang="ko-KR" altLang="en-US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129028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pPr lvl="1"/>
            <a:r>
              <a:rPr lang="en-US" altLang="ko-KR" sz="2000" dirty="0"/>
              <a:t>TCP </a:t>
            </a:r>
            <a:r>
              <a:rPr lang="ko-KR" altLang="en-US" sz="2000" dirty="0"/>
              <a:t>클라이언트와 서버를 위한 두 개의 </a:t>
            </a:r>
            <a:r>
              <a:rPr lang="en-US" altLang="ko-KR" sz="2000" dirty="0"/>
              <a:t>FSM</a:t>
            </a:r>
            <a:r>
              <a:rPr lang="ko-KR" altLang="en-US" sz="2000" dirty="0"/>
              <a:t>이 하나의 다이어그램에 포함되어 있는 것을 나타냄</a:t>
            </a:r>
            <a:endParaRPr lang="en-US" altLang="ko-KR" sz="2000" dirty="0"/>
          </a:p>
          <a:p>
            <a:pPr lvl="1"/>
            <a:r>
              <a:rPr lang="ko-KR" altLang="en-US" sz="2000" dirty="0"/>
              <a:t>타원은 상태</a:t>
            </a:r>
            <a:r>
              <a:rPr lang="en-US" altLang="ko-KR" sz="2000" dirty="0"/>
              <a:t>(state)</a:t>
            </a:r>
          </a:p>
          <a:p>
            <a:pPr lvl="1"/>
            <a:r>
              <a:rPr lang="ko-KR" altLang="en-US" sz="2000" dirty="0"/>
              <a:t>한 상태에서 다른 상태로의 천이는 지시선으로 표시</a:t>
            </a:r>
            <a:endParaRPr lang="en-US" altLang="ko-KR" sz="2000" dirty="0"/>
          </a:p>
          <a:p>
            <a:pPr lvl="1"/>
            <a:r>
              <a:rPr lang="ko-KR" altLang="en-US" sz="2000" dirty="0"/>
              <a:t>각 선에는 사선으로 나누어지는 두 개의 문자열 존재</a:t>
            </a:r>
            <a:endParaRPr lang="en-US" altLang="ko-KR" sz="2000" dirty="0"/>
          </a:p>
          <a:p>
            <a:pPr lvl="2"/>
            <a:r>
              <a:rPr lang="ko-KR" altLang="en-US" sz="1600" dirty="0"/>
              <a:t>첫 번째 문자열은 </a:t>
            </a:r>
            <a:r>
              <a:rPr lang="en-US" altLang="ko-KR" sz="1600" dirty="0"/>
              <a:t>TCP</a:t>
            </a:r>
            <a:r>
              <a:rPr lang="ko-KR" altLang="en-US" sz="1600" dirty="0"/>
              <a:t>가 수신하는 입력</a:t>
            </a:r>
            <a:endParaRPr lang="en-US" altLang="ko-KR" sz="1600" dirty="0"/>
          </a:p>
          <a:p>
            <a:pPr lvl="2"/>
            <a:r>
              <a:rPr lang="ko-KR" altLang="en-US" sz="1600" dirty="0"/>
              <a:t>두 번째 문자열은 </a:t>
            </a:r>
            <a:r>
              <a:rPr lang="en-US" altLang="ko-KR" sz="1600" dirty="0"/>
              <a:t>TCP</a:t>
            </a:r>
            <a:r>
              <a:rPr lang="ko-KR" altLang="en-US" sz="1600" dirty="0"/>
              <a:t>가 전송하는 출력</a:t>
            </a:r>
            <a:endParaRPr lang="en-US" altLang="ko-KR" sz="1600" dirty="0"/>
          </a:p>
          <a:p>
            <a:pPr lvl="1"/>
            <a:r>
              <a:rPr lang="ko-KR" altLang="en-US" sz="2000" dirty="0"/>
              <a:t>각 선의 상태에 따라 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상태 확인</a:t>
            </a:r>
            <a:endParaRPr lang="en-US" altLang="ko-KR" sz="2000" dirty="0"/>
          </a:p>
          <a:p>
            <a:pPr lvl="2"/>
            <a:r>
              <a:rPr lang="ko-KR" altLang="en-US" sz="1600" dirty="0"/>
              <a:t>검정 점선은 서버의 천이</a:t>
            </a:r>
            <a:endParaRPr lang="en-US" altLang="ko-KR" sz="1600" dirty="0"/>
          </a:p>
          <a:p>
            <a:pPr lvl="2"/>
            <a:r>
              <a:rPr lang="ko-KR" altLang="en-US" sz="1600" dirty="0"/>
              <a:t>검정 실선은 클라이언트 천이</a:t>
            </a:r>
            <a:endParaRPr lang="en-US" altLang="ko-KR" sz="1600" dirty="0"/>
          </a:p>
          <a:p>
            <a:pPr lvl="2"/>
            <a:r>
              <a:rPr lang="ko-KR" altLang="en-US" sz="1600" dirty="0"/>
              <a:t>컬러 선은 비정상적인 상황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93763" y="5486400"/>
            <a:ext cx="7259637" cy="58420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FSM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내의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ESTABLISHED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로 표시된 상태는 사실 두 개의 서로 다른 조합의 상태이며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각각은 클라이언트와 서버의 데이터 전송을 위한 것이다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7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3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845013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24.2   USER DATAGRAM PROTOCOL (UDP)</a:t>
            </a:r>
          </a:p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i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/>
              <a:ea typeface="굴림" pitchFamily="50" charset="-127"/>
            </a:endParaRP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ko-KR" sz="18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973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UDP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(User Datagram Protocol)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</a:t>
            </a:r>
            <a:r>
              <a:rPr lang="ko-KR" altLang="en-US" sz="32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비연결형</a:t>
            </a:r>
            <a:r>
              <a:rPr lang="en-US" altLang="ko-KR" sz="3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32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비신뢰성</a:t>
            </a:r>
            <a:r>
              <a:rPr lang="ko-KR" altLang="en-US" sz="3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전송 프로토콜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호스트 대 호스트의 통신 대신 프로세스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대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프로세스 통신을 제공하는 것 이외에는 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IP 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서비스에 추가되는 기능이 아무 것도 없다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UDP</a:t>
            </a:r>
            <a:r>
              <a:rPr lang="ko-KR" altLang="en-US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최소한의 오버헤드만 사용하는 매우 간단한 프로토콜이다</a:t>
            </a:r>
            <a:r>
              <a:rPr lang="en-US" altLang="ko-KR" sz="3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AB94CA-CC80-40C9-A453-7196E1281819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69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50" name="Group 3"/>
          <p:cNvGrpSpPr>
            <a:grpSpLocks/>
          </p:cNvGrpSpPr>
          <p:nvPr/>
        </p:nvGrpSpPr>
        <p:grpSpPr bwMode="auto">
          <a:xfrm>
            <a:off x="419100" y="1790700"/>
            <a:ext cx="8420100" cy="3848100"/>
            <a:chOff x="418783" y="1790349"/>
            <a:chExt cx="8420417" cy="3848451"/>
          </a:xfrm>
        </p:grpSpPr>
        <p:pic>
          <p:nvPicPr>
            <p:cNvPr id="13005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3" y="1790349"/>
              <a:ext cx="8420417" cy="3848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54" name="Rectangle 1"/>
            <p:cNvSpPr>
              <a:spLocks noChangeArrowheads="1"/>
            </p:cNvSpPr>
            <p:nvPr/>
          </p:nvSpPr>
          <p:spPr bwMode="auto">
            <a:xfrm>
              <a:off x="418783" y="1828800"/>
              <a:ext cx="8420417" cy="3764280"/>
            </a:xfrm>
            <a:prstGeom prst="rect">
              <a:avLst/>
            </a:prstGeom>
            <a:noFill/>
            <a:ln w="10160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  <p:sp>
        <p:nvSpPr>
          <p:cNvPr id="1300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24.2: TCP</a:t>
            </a:r>
            <a:r>
              <a:rPr lang="ko-KR" altLang="en-US" dirty="0"/>
              <a:t>의 상태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34EC89-274F-40D9-B216-BA90E20F34D5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5222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24.3.5  State Transmission Diagram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59BFB-E4DF-4E6B-828B-A4431B186E1E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131076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 dirty="0"/>
              <a:t>Half-close </a:t>
            </a:r>
            <a:r>
              <a:rPr lang="ko-KR" altLang="en-US" sz="2400" dirty="0"/>
              <a:t>시나리오</a:t>
            </a:r>
            <a:endParaRPr lang="en-US" altLang="ko-KR" sz="2400" dirty="0"/>
          </a:p>
          <a:p>
            <a:pPr lvl="1"/>
            <a:r>
              <a:rPr lang="ko-KR" altLang="en-US" sz="2000" dirty="0"/>
              <a:t>그림 </a:t>
            </a:r>
            <a:r>
              <a:rPr lang="en-US" altLang="ko-KR" sz="2000" dirty="0"/>
              <a:t>24.15</a:t>
            </a:r>
            <a:r>
              <a:rPr lang="ko-KR" altLang="en-US" sz="2000" dirty="0"/>
              <a:t>는 시나리오를 위한 상태 천이 다이어그램</a:t>
            </a:r>
            <a:endParaRPr lang="en-US" altLang="ko-KR" sz="1600" dirty="0"/>
          </a:p>
        </p:txBody>
      </p:sp>
      <p:sp>
        <p:nvSpPr>
          <p:cNvPr id="131077" name="제목 2"/>
          <p:cNvSpPr txBox="1">
            <a:spLocks/>
          </p:cNvSpPr>
          <p:nvPr/>
        </p:nvSpPr>
        <p:spPr bwMode="auto">
          <a:xfrm>
            <a:off x="685800" y="5768975"/>
            <a:ext cx="76755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연결 설정과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Half-close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천이 다이어그램</a:t>
            </a:r>
          </a:p>
        </p:txBody>
      </p:sp>
      <p:pic>
        <p:nvPicPr>
          <p:cNvPr id="1310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514600"/>
            <a:ext cx="8199437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393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24.3.5  State Transmission Diagram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1C6AF-CB50-4773-8645-8F870CD341D6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132100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/>
              <a:t>Half-close </a:t>
            </a:r>
            <a:r>
              <a:rPr lang="ko-KR" altLang="en-US" sz="2400"/>
              <a:t>시나리오</a:t>
            </a:r>
            <a:endParaRPr lang="en-US" altLang="ko-KR" sz="2400"/>
          </a:p>
          <a:p>
            <a:pPr lvl="1"/>
            <a:r>
              <a:rPr lang="ko-KR" altLang="en-US" sz="2000"/>
              <a:t>클라이언트 프로세스는 자신의 </a:t>
            </a:r>
            <a:r>
              <a:rPr lang="en-US" altLang="ko-KR" sz="2000"/>
              <a:t>TCP</a:t>
            </a:r>
            <a:r>
              <a:rPr lang="ko-KR" altLang="en-US" sz="2000"/>
              <a:t>에게 특정한 소켓 주소로의 연결 설정을 요청하기 위해 능동 개방 명령어 실행</a:t>
            </a:r>
            <a:endParaRPr lang="en-US" altLang="ko-KR" sz="2000"/>
          </a:p>
          <a:p>
            <a:pPr lvl="2"/>
            <a:r>
              <a:rPr lang="en-US" altLang="ko-KR" sz="1600"/>
              <a:t>TCP</a:t>
            </a:r>
            <a:r>
              <a:rPr lang="ko-KR" altLang="en-US" sz="1600"/>
              <a:t>는 </a:t>
            </a:r>
            <a:r>
              <a:rPr lang="en-US" altLang="ko-KR" sz="1600"/>
              <a:t>SYN </a:t>
            </a:r>
            <a:r>
              <a:rPr lang="ko-KR" altLang="en-US" sz="1600"/>
              <a:t>세그먼트를 전송하고 자신의 상태를 </a:t>
            </a:r>
            <a:r>
              <a:rPr lang="en-US" altLang="ko-KR" sz="1600"/>
              <a:t>SYN-SENT</a:t>
            </a:r>
            <a:r>
              <a:rPr lang="ko-KR" altLang="en-US" sz="1600"/>
              <a:t>로 변경</a:t>
            </a:r>
            <a:endParaRPr lang="en-US" altLang="ko-KR" sz="1600"/>
          </a:p>
          <a:p>
            <a:pPr lvl="2"/>
            <a:r>
              <a:rPr lang="en-US" altLang="ko-KR" sz="1600"/>
              <a:t>SYN+ACK </a:t>
            </a:r>
            <a:r>
              <a:rPr lang="ko-KR" altLang="en-US" sz="1600"/>
              <a:t>세그먼트를 수신한 </a:t>
            </a:r>
            <a:r>
              <a:rPr lang="en-US" altLang="ko-KR" sz="1600"/>
              <a:t>TCP</a:t>
            </a:r>
            <a:r>
              <a:rPr lang="ko-KR" altLang="en-US" sz="1600"/>
              <a:t>는 </a:t>
            </a:r>
            <a:r>
              <a:rPr lang="en-US" altLang="ko-KR" sz="1600"/>
              <a:t>ACK </a:t>
            </a:r>
            <a:r>
              <a:rPr lang="ko-KR" altLang="en-US" sz="1600"/>
              <a:t>세그먼트를 전송하고 </a:t>
            </a:r>
            <a:r>
              <a:rPr lang="en-US" altLang="ko-KR" sz="1600"/>
              <a:t>ESTABLISHED </a:t>
            </a:r>
            <a:r>
              <a:rPr lang="ko-KR" altLang="en-US" sz="1600"/>
              <a:t>상태로 전환</a:t>
            </a:r>
            <a:endParaRPr lang="en-US" altLang="ko-KR" sz="1600"/>
          </a:p>
          <a:p>
            <a:pPr lvl="2"/>
            <a:r>
              <a:rPr lang="ko-KR" altLang="en-US" sz="1600"/>
              <a:t>양방향 전송이 가능하며</a:t>
            </a:r>
            <a:r>
              <a:rPr lang="en-US" altLang="ko-KR" sz="1600"/>
              <a:t>, </a:t>
            </a:r>
            <a:r>
              <a:rPr lang="ko-KR" altLang="en-US" sz="1600"/>
              <a:t>전송할 데이터가 없는 경우 능동 닫기 명령어 실행</a:t>
            </a:r>
            <a:endParaRPr lang="en-US" altLang="ko-KR" sz="1600"/>
          </a:p>
          <a:p>
            <a:pPr lvl="2"/>
            <a:endParaRPr lang="en-US" altLang="ko-KR" sz="1600"/>
          </a:p>
          <a:p>
            <a:pPr lvl="1"/>
            <a:r>
              <a:rPr lang="ko-KR" altLang="en-US" sz="2000"/>
              <a:t>서버 프로세스는 수동 개방 명령 실행</a:t>
            </a:r>
            <a:endParaRPr lang="en-US" altLang="ko-KR" sz="2000"/>
          </a:p>
          <a:p>
            <a:pPr lvl="2"/>
            <a:r>
              <a:rPr lang="ko-KR" altLang="en-US" sz="1600"/>
              <a:t>서버 </a:t>
            </a:r>
            <a:r>
              <a:rPr lang="en-US" altLang="ko-KR" sz="1600"/>
              <a:t>TCP</a:t>
            </a:r>
            <a:r>
              <a:rPr lang="ko-KR" altLang="en-US" sz="1600"/>
              <a:t>는 </a:t>
            </a:r>
            <a:r>
              <a:rPr lang="en-US" altLang="ko-KR" sz="1600"/>
              <a:t>LISTEN </a:t>
            </a:r>
            <a:r>
              <a:rPr lang="ko-KR" altLang="en-US" sz="1600"/>
              <a:t>상태에 들어가 클라이언트로부터 </a:t>
            </a:r>
            <a:r>
              <a:rPr lang="en-US" altLang="ko-KR" sz="1600"/>
              <a:t>SYN </a:t>
            </a:r>
            <a:r>
              <a:rPr lang="ko-KR" altLang="en-US" sz="1600"/>
              <a:t>세그먼트를 수신하기 전까지 수동적 상태</a:t>
            </a:r>
            <a:endParaRPr lang="en-US" altLang="ko-KR" sz="1600"/>
          </a:p>
          <a:p>
            <a:pPr lvl="2"/>
            <a:r>
              <a:rPr lang="en-US" altLang="ko-KR" sz="1600"/>
              <a:t>SYN </a:t>
            </a:r>
            <a:r>
              <a:rPr lang="ko-KR" altLang="en-US" sz="1600"/>
              <a:t>세그먼트를 수신한 서버 </a:t>
            </a:r>
            <a:r>
              <a:rPr lang="en-US" altLang="ko-KR" sz="1600"/>
              <a:t>TCP</a:t>
            </a:r>
            <a:r>
              <a:rPr lang="ko-KR" altLang="en-US" sz="1600"/>
              <a:t>는 </a:t>
            </a:r>
            <a:r>
              <a:rPr lang="en-US" altLang="ko-KR" sz="1600"/>
              <a:t>SYN+ACK </a:t>
            </a:r>
            <a:r>
              <a:rPr lang="ko-KR" altLang="en-US" sz="1600"/>
              <a:t>세그먼트를 전송하고 </a:t>
            </a:r>
            <a:r>
              <a:rPr lang="en-US" altLang="ko-KR" sz="1600"/>
              <a:t>SYN-RCVD </a:t>
            </a:r>
            <a:r>
              <a:rPr lang="ko-KR" altLang="en-US" sz="1600"/>
              <a:t>상태로 전환되어 클라이언트 </a:t>
            </a:r>
            <a:r>
              <a:rPr lang="en-US" altLang="ko-KR" sz="1600"/>
              <a:t>ACK </a:t>
            </a:r>
            <a:r>
              <a:rPr lang="ko-KR" altLang="en-US" sz="1600"/>
              <a:t>세그먼트 기다림</a:t>
            </a:r>
            <a:endParaRPr lang="en-US" altLang="ko-KR" sz="1600"/>
          </a:p>
          <a:p>
            <a:pPr lvl="2"/>
            <a:r>
              <a:rPr lang="en-US" altLang="ko-KR" sz="1600"/>
              <a:t>ACK </a:t>
            </a:r>
            <a:r>
              <a:rPr lang="ko-KR" altLang="en-US" sz="1600"/>
              <a:t>세그먼트를 수신하면 자신의 상태를 </a:t>
            </a:r>
            <a:r>
              <a:rPr lang="en-US" altLang="ko-KR" sz="1600"/>
              <a:t>ESTABLISHED </a:t>
            </a:r>
            <a:r>
              <a:rPr lang="ko-KR" altLang="en-US" sz="1600"/>
              <a:t>상태로 변경하고 클라이언트와 데이터 교환</a:t>
            </a:r>
            <a:endParaRPr lang="en-US" altLang="ko-KR" sz="1600"/>
          </a:p>
          <a:p>
            <a:pPr lvl="2"/>
            <a:r>
              <a:rPr lang="ko-KR" altLang="en-US" sz="1600"/>
              <a:t>연결 종료를 원하는 </a:t>
            </a:r>
            <a:r>
              <a:rPr lang="en-US" altLang="ko-KR" sz="1600"/>
              <a:t>FIN </a:t>
            </a:r>
            <a:r>
              <a:rPr lang="ko-KR" altLang="en-US" sz="1600"/>
              <a:t>세그먼트를 수신하기 전까지 </a:t>
            </a:r>
            <a:r>
              <a:rPr lang="en-US" altLang="ko-KR" sz="1600"/>
              <a:t>ESTABLISHED </a:t>
            </a:r>
            <a:r>
              <a:rPr lang="ko-KR" altLang="en-US" sz="1600"/>
              <a:t>상태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553850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24.3.5  State Transmission Diagram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C19EC-6DCD-4BEB-B0FD-4C526C8DC853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133124" name="내용 개체 틀 3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029200"/>
          </a:xfrm>
        </p:spPr>
        <p:txBody>
          <a:bodyPr/>
          <a:lstStyle/>
          <a:p>
            <a:r>
              <a:rPr lang="en-US" altLang="ko-KR" sz="2400" dirty="0"/>
              <a:t>Half-close </a:t>
            </a:r>
            <a:r>
              <a:rPr lang="ko-KR" altLang="en-US" sz="2400" dirty="0"/>
              <a:t>시나리오</a:t>
            </a:r>
            <a:endParaRPr lang="en-US" altLang="ko-KR" sz="2400" dirty="0"/>
          </a:p>
        </p:txBody>
      </p:sp>
      <p:sp>
        <p:nvSpPr>
          <p:cNvPr id="13312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24.16: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일반적인 시나리오의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시간축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다이어그램</a:t>
            </a:r>
          </a:p>
        </p:txBody>
      </p:sp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1484784"/>
            <a:ext cx="4035274" cy="474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18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0"/>
          <p:cNvSpPr>
            <a:spLocks noChangeArrowheads="1"/>
          </p:cNvSpPr>
          <p:nvPr/>
        </p:nvSpPr>
        <p:spPr bwMode="auto">
          <a:xfrm>
            <a:off x="381000" y="1066800"/>
            <a:ext cx="8153400" cy="150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데이터 전송을 위한 각 방향에 대해서 두 개의 윈도우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윈도우와 수신 윈도우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를 사용하며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양방향 통신을 위해 네 개의 윈도우가 필요하다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하지만 간단한 설명을 위해 통신이 </a:t>
            </a:r>
            <a:r>
              <a:rPr lang="ko-KR" altLang="en-US" sz="23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단방향으로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이루어지는 상황을 고려한다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341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24.3.6  Windows in TCP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04251-1A68-428E-B59D-F27CCD21752E}" type="slidenum">
              <a:rPr lang="ko-KR" altLang="en-US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134149" name="내용 개체 틀 3"/>
          <p:cNvSpPr>
            <a:spLocks noGrp="1"/>
          </p:cNvSpPr>
          <p:nvPr>
            <p:ph idx="1"/>
          </p:nvPr>
        </p:nvSpPr>
        <p:spPr>
          <a:xfrm>
            <a:off x="304800" y="2574925"/>
            <a:ext cx="8534400" cy="3521075"/>
          </a:xfrm>
        </p:spPr>
        <p:txBody>
          <a:bodyPr/>
          <a:lstStyle/>
          <a:p>
            <a:r>
              <a:rPr lang="ko-KR" altLang="en-US" sz="2400" dirty="0"/>
              <a:t>송신 윈도우</a:t>
            </a:r>
            <a:endParaRPr lang="en-US" altLang="ko-KR" sz="2400" dirty="0"/>
          </a:p>
        </p:txBody>
      </p:sp>
      <p:sp>
        <p:nvSpPr>
          <p:cNvPr id="134150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24.17:  TCP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송신 윈도우</a:t>
            </a:r>
          </a:p>
        </p:txBody>
      </p:sp>
      <p:pic>
        <p:nvPicPr>
          <p:cNvPr id="13415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996952"/>
            <a:ext cx="7276925" cy="323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985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24.3.6  Windows in TCP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1BE9E-6827-4A5A-B904-1E231F87263B}" type="slidenum">
              <a:rPr lang="ko-KR" altLang="en-US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10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그림 </a:t>
            </a:r>
            <a:r>
              <a:rPr lang="en-US" altLang="ko-KR" sz="2400" dirty="0"/>
              <a:t>24.17 </a:t>
            </a:r>
            <a:r>
              <a:rPr lang="ko-KR" altLang="en-US" sz="2400" dirty="0"/>
              <a:t>송신 윈도우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1800" dirty="0"/>
              <a:t>윈도우의 크기는 </a:t>
            </a:r>
            <a:r>
              <a:rPr lang="en-US" altLang="ko-KR" sz="1800" dirty="0"/>
              <a:t>100</a:t>
            </a:r>
            <a:r>
              <a:rPr lang="ko-KR" altLang="en-US" sz="1800" dirty="0"/>
              <a:t>바이트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dirty="0"/>
              <a:t>수신자</a:t>
            </a:r>
            <a:r>
              <a:rPr lang="en-US" altLang="ko-KR" sz="1400" dirty="0"/>
              <a:t>(</a:t>
            </a:r>
            <a:r>
              <a:rPr lang="ko-KR" altLang="en-US" sz="1400" dirty="0"/>
              <a:t>흐름 제어</a:t>
            </a:r>
            <a:r>
              <a:rPr lang="en-US" altLang="ko-KR" sz="1400" dirty="0"/>
              <a:t>)</a:t>
            </a:r>
            <a:r>
              <a:rPr lang="ko-KR" altLang="en-US" sz="1400" dirty="0"/>
              <a:t>와 하부 네트워크 혼잡</a:t>
            </a:r>
            <a:r>
              <a:rPr lang="en-US" altLang="ko-KR" sz="1400" dirty="0"/>
              <a:t>(</a:t>
            </a:r>
            <a:r>
              <a:rPr lang="ko-KR" altLang="en-US" sz="1400" dirty="0"/>
              <a:t>혼잡 제어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의해 조절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800" dirty="0"/>
              <a:t>TCP</a:t>
            </a:r>
            <a:r>
              <a:rPr lang="ko-KR" altLang="en-US" sz="1800" dirty="0"/>
              <a:t>의 송신 윈도우는 </a:t>
            </a:r>
            <a:r>
              <a:rPr lang="en-US" altLang="ko-KR" sz="1800" dirty="0"/>
              <a:t>SR </a:t>
            </a:r>
            <a:r>
              <a:rPr lang="ko-KR" altLang="en-US" sz="1800" dirty="0"/>
              <a:t>프로토콜에서 사용하는 것과 유사하나 동일하지 않음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800" dirty="0"/>
              <a:t>윈도우와 관련된 개체 자체의 차이</a:t>
            </a:r>
            <a:endParaRPr lang="en-US" altLang="ko-KR" sz="1800" dirty="0"/>
          </a:p>
          <a:p>
            <a:pPr lvl="2">
              <a:defRPr/>
            </a:pPr>
            <a:r>
              <a:rPr lang="en-US" altLang="ko-KR" sz="1400" dirty="0"/>
              <a:t>SR</a:t>
            </a:r>
            <a:r>
              <a:rPr lang="ko-KR" altLang="en-US" sz="1400" dirty="0"/>
              <a:t>에서의 윈도우는 </a:t>
            </a:r>
            <a:r>
              <a:rPr lang="ko-KR" altLang="en-US" sz="1400" dirty="0" err="1"/>
              <a:t>패킷의</a:t>
            </a:r>
            <a:r>
              <a:rPr lang="ko-KR" altLang="en-US" sz="1400" dirty="0"/>
              <a:t> 번호를 나타내지만</a:t>
            </a:r>
            <a:r>
              <a:rPr lang="en-US" altLang="ko-KR" sz="1400" dirty="0"/>
              <a:t>, TCP</a:t>
            </a:r>
            <a:r>
              <a:rPr lang="ko-KR" altLang="en-US" sz="1400" dirty="0"/>
              <a:t>의 윈도우는 바이트 번호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800" dirty="0"/>
              <a:t>TCP</a:t>
            </a:r>
            <a:r>
              <a:rPr lang="ko-KR" altLang="en-US" sz="1800" dirty="0"/>
              <a:t>는 프로세스로부터 데이터를 수신하고 추후에 그것들을 전송</a:t>
            </a:r>
            <a:endParaRPr lang="en-US" altLang="ko-KR" sz="1800" dirty="0"/>
          </a:p>
          <a:p>
            <a:pPr marL="1200150" lvl="2" indent="-342900">
              <a:defRPr/>
            </a:pPr>
            <a:r>
              <a:rPr lang="ko-KR" altLang="en-US" sz="1400" dirty="0"/>
              <a:t>그러나</a:t>
            </a:r>
            <a:r>
              <a:rPr lang="en-US" altLang="ko-KR" sz="1400" dirty="0"/>
              <a:t>, </a:t>
            </a:r>
            <a:r>
              <a:rPr lang="ko-KR" altLang="en-US" sz="1400" dirty="0"/>
              <a:t>송신 </a:t>
            </a:r>
            <a:r>
              <a:rPr lang="en-US" altLang="ko-KR" sz="1400" dirty="0"/>
              <a:t>TCP</a:t>
            </a:r>
            <a:r>
              <a:rPr lang="ko-KR" altLang="en-US" sz="1400" dirty="0"/>
              <a:t>가 프로세스로부터 데이터를 수신하자마자 데이터에 대한 세그먼트를 전송할 수 있다고 가정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800" dirty="0"/>
              <a:t>타이머의 개수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dirty="0"/>
              <a:t>이론적으로 </a:t>
            </a:r>
            <a:r>
              <a:rPr lang="en-US" altLang="ko-KR" sz="1400" dirty="0"/>
              <a:t>SR</a:t>
            </a:r>
            <a:r>
              <a:rPr lang="ko-KR" altLang="en-US" sz="1400" dirty="0"/>
              <a:t>은 전송되는 </a:t>
            </a:r>
            <a:r>
              <a:rPr lang="ko-KR" altLang="en-US" sz="1400" dirty="0" err="1"/>
              <a:t>패킷마다</a:t>
            </a:r>
            <a:r>
              <a:rPr lang="ko-KR" altLang="en-US" sz="1400" dirty="0"/>
              <a:t> 각각의 타이머를 사용</a:t>
            </a:r>
            <a:endParaRPr lang="en-US" altLang="ko-KR" sz="1400" dirty="0"/>
          </a:p>
          <a:p>
            <a:pPr lvl="2">
              <a:defRPr/>
            </a:pPr>
            <a:r>
              <a:rPr lang="en-US" altLang="ko-KR" sz="1400" dirty="0"/>
              <a:t>TCP </a:t>
            </a:r>
            <a:r>
              <a:rPr lang="ko-KR" altLang="en-US" sz="1400" dirty="0"/>
              <a:t>프로토콜은 단지 하나의 타이머만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40804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24.3.6  Windows in TCP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862CB-127D-450D-AD74-D48EF1F7A627}" type="slidenum">
              <a:rPr lang="ko-KR" altLang="en-US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136196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r>
              <a:rPr lang="ko-KR" altLang="en-US" sz="2400" dirty="0"/>
              <a:t>수신 윈도우</a:t>
            </a:r>
            <a:endParaRPr lang="en-US" altLang="ko-KR" sz="2400" dirty="0"/>
          </a:p>
        </p:txBody>
      </p:sp>
      <p:sp>
        <p:nvSpPr>
          <p:cNvPr id="13619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24.18:  TCP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수신 윈도우</a:t>
            </a:r>
          </a:p>
        </p:txBody>
      </p:sp>
      <p:pic>
        <p:nvPicPr>
          <p:cNvPr id="1361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523163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901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24.3.6  Windows in TCP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B3F7E5-6D92-4BFA-BBBE-A199F0CE3143}" type="slidenum">
              <a:rPr lang="ko-KR" altLang="en-US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10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그림 </a:t>
            </a:r>
            <a:r>
              <a:rPr lang="en-US" altLang="ko-KR" sz="2400" dirty="0"/>
              <a:t>24.18 </a:t>
            </a:r>
            <a:r>
              <a:rPr lang="ko-KR" altLang="en-US" sz="2400" dirty="0"/>
              <a:t>수신 윈도우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윈도우의 크기는 </a:t>
            </a:r>
            <a:r>
              <a:rPr lang="en-US" altLang="ko-KR" sz="2000" dirty="0"/>
              <a:t>100</a:t>
            </a:r>
            <a:r>
              <a:rPr lang="ko-KR" altLang="en-US" sz="2000" dirty="0"/>
              <a:t>바이트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600" dirty="0"/>
              <a:t>수신 윈도우에서는 축소되는 경우가 없음</a:t>
            </a:r>
            <a:endParaRPr lang="en-US" altLang="ko-KR" sz="1600" dirty="0"/>
          </a:p>
          <a:p>
            <a:pPr lvl="1">
              <a:defRPr/>
            </a:pPr>
            <a:r>
              <a:rPr lang="en-US" altLang="ko-KR" sz="2000" dirty="0"/>
              <a:t>TCP </a:t>
            </a:r>
            <a:r>
              <a:rPr lang="ko-KR" altLang="en-US" sz="2000" dirty="0"/>
              <a:t>수신 윈도우와 </a:t>
            </a:r>
            <a:r>
              <a:rPr lang="en-US" altLang="ko-KR" sz="2000" dirty="0"/>
              <a:t>SR </a:t>
            </a:r>
            <a:r>
              <a:rPr lang="ko-KR" altLang="en-US" sz="2000" dirty="0"/>
              <a:t>윈도우는 두 가지의 차이점 존재</a:t>
            </a:r>
            <a:endParaRPr lang="en-US" altLang="ko-KR" sz="20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2000" dirty="0"/>
              <a:t>TCP</a:t>
            </a:r>
            <a:r>
              <a:rPr lang="ko-KR" altLang="en-US" sz="2000" dirty="0"/>
              <a:t>에서 응용 프로세스가 자신의 속도로 데이터를 읽어갈 수 있음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수신측에</a:t>
            </a:r>
            <a:r>
              <a:rPr lang="ko-KR" altLang="en-US" sz="1600" dirty="0"/>
              <a:t> 할당된 버퍼의 일부분은 수신되고 </a:t>
            </a:r>
            <a:r>
              <a:rPr lang="ko-KR" altLang="en-US" sz="1600" dirty="0" err="1"/>
              <a:t>확인응답된</a:t>
            </a:r>
            <a:r>
              <a:rPr lang="ko-KR" altLang="en-US" sz="1600" dirty="0"/>
              <a:t> 데이터로 채워져 있지만 수신 프로세스에서 읽기 전까지 이 데이터는 버퍼에 저장되어 있어야 함</a:t>
            </a:r>
            <a:endParaRPr lang="en-US" altLang="ko-KR" sz="1600" dirty="0"/>
          </a:p>
          <a:p>
            <a:pPr lvl="2">
              <a:defRPr/>
            </a:pPr>
            <a:r>
              <a:rPr lang="ko-KR" altLang="en-US" sz="1600" dirty="0"/>
              <a:t>그림 </a:t>
            </a:r>
            <a:r>
              <a:rPr lang="en-US" altLang="ko-KR" sz="1600" dirty="0"/>
              <a:t>3.55</a:t>
            </a:r>
            <a:r>
              <a:rPr lang="ko-KR" altLang="en-US" sz="1600" dirty="0"/>
              <a:t>와 같이 수신 윈도우의 크기는 항상 버퍼의 크기보다 작거나 같음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2000" dirty="0"/>
              <a:t>TCP </a:t>
            </a:r>
            <a:r>
              <a:rPr lang="ko-KR" altLang="en-US" sz="2000" dirty="0"/>
              <a:t>프로토콜에서 사용되는 확인응답 방법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/>
              <a:t>SR</a:t>
            </a:r>
            <a:r>
              <a:rPr lang="ko-KR" altLang="en-US" sz="1600" dirty="0"/>
              <a:t>에서의 확인응답은 선택적이며 따라서 훼손되지 않고 수신된 </a:t>
            </a:r>
            <a:r>
              <a:rPr lang="ko-KR" altLang="en-US" sz="1600" dirty="0" err="1"/>
              <a:t>패킷만을</a:t>
            </a:r>
            <a:r>
              <a:rPr lang="ko-KR" altLang="en-US" sz="1600" dirty="0"/>
              <a:t> 정의</a:t>
            </a:r>
            <a:endParaRPr lang="en-US" altLang="ko-KR" sz="1600" dirty="0"/>
          </a:p>
          <a:p>
            <a:pPr lvl="2">
              <a:defRPr/>
            </a:pPr>
            <a:r>
              <a:rPr lang="en-US" altLang="ko-KR" sz="1600" dirty="0"/>
              <a:t>TCP</a:t>
            </a:r>
            <a:r>
              <a:rPr lang="ko-KR" altLang="en-US" sz="1600" dirty="0"/>
              <a:t>에서 주된 확인응답 메커니즘은 수신 받기를 기대하는 다음 바이트를 알려주는 누적 확인응답 방법</a:t>
            </a:r>
            <a:r>
              <a:rPr lang="en-US" altLang="ko-KR" sz="1600" dirty="0"/>
              <a:t>(</a:t>
            </a:r>
            <a:r>
              <a:rPr lang="ko-KR" altLang="en-US" sz="1600" dirty="0"/>
              <a:t>즉</a:t>
            </a:r>
            <a:r>
              <a:rPr lang="en-US" altLang="ko-KR" sz="1600" dirty="0"/>
              <a:t>, GBN</a:t>
            </a:r>
            <a:r>
              <a:rPr lang="ko-KR" altLang="en-US" sz="1600" dirty="0"/>
              <a:t>과 유사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9631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"/>
          <p:cNvSpPr>
            <a:spLocks noChangeArrowheads="1"/>
          </p:cNvSpPr>
          <p:nvPr/>
        </p:nvSpPr>
        <p:spPr bwMode="auto">
          <a:xfrm>
            <a:off x="457200" y="1295400"/>
            <a:ext cx="8077200" cy="221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이전에 설명한 것과 같이 흐름 제어는 생산자가 데이터를 만드는 속도와 소비자가 데이터를 사용하는 속도의 균형을 맞추는 것이다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TCP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흐름 제어와 오류 제어를 구분한다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 절에서는 오류 제어를 무시하고 흐름 제어에 대해 설명한다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송신과 수신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TCP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사이에 설정된 논리 채널은 오류가 없다고 가정한다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138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C53B03-AB30-4A94-97D0-003F76F73C81}" type="slidenum">
              <a:rPr lang="ko-KR" altLang="en-US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13824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24.19:  TCP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에서의 데이터 흐름과 흐름 제어 피드백</a:t>
            </a:r>
          </a:p>
        </p:txBody>
      </p:sp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1063"/>
            <a:ext cx="5638800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118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89278-A440-4A5E-B8B4-93D55F81C4F7}" type="slidenum">
              <a:rPr lang="ko-KR" altLang="en-US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139268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r>
              <a:rPr lang="ko-KR" altLang="en-US" sz="2400" dirty="0"/>
              <a:t>윈도우 열기와 닫기</a:t>
            </a:r>
            <a:endParaRPr lang="en-US" altLang="ko-KR" sz="2400" dirty="0"/>
          </a:p>
          <a:p>
            <a:pPr lvl="1"/>
            <a:r>
              <a:rPr lang="ko-KR" altLang="en-US" sz="1600" dirty="0"/>
              <a:t>송신과 수신 윈도우가 연결 설정 단계에서 어떻게 설정되고 데이터가 교환될 동안 송신과 수신 윈도우가 어떻게 변화하는지 확인</a:t>
            </a:r>
            <a:endParaRPr lang="en-US" altLang="ko-KR" sz="1600" dirty="0"/>
          </a:p>
          <a:p>
            <a:pPr lvl="1"/>
            <a:r>
              <a:rPr lang="ko-KR" altLang="en-US" sz="1600" dirty="0"/>
              <a:t>그림은 단방향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클라이언트로부터 서버로</a:t>
            </a:r>
            <a:r>
              <a:rPr lang="en-US" altLang="ko-KR" sz="1600" dirty="0"/>
              <a:t>) </a:t>
            </a:r>
            <a:r>
              <a:rPr lang="ko-KR" altLang="en-US" sz="1600" dirty="0"/>
              <a:t>데이터 이동의 예</a:t>
            </a:r>
            <a:endParaRPr lang="en-US" altLang="ko-KR" sz="1200" dirty="0"/>
          </a:p>
        </p:txBody>
      </p:sp>
      <p:sp>
        <p:nvSpPr>
          <p:cNvPr id="13926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24.20: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흐름 제어의 예</a:t>
            </a:r>
          </a:p>
        </p:txBody>
      </p:sp>
      <p:pic>
        <p:nvPicPr>
          <p:cNvPr id="1392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/>
          <a:stretch>
            <a:fillRect/>
          </a:stretch>
        </p:blipFill>
        <p:spPr bwMode="auto">
          <a:xfrm>
            <a:off x="2271713" y="2413000"/>
            <a:ext cx="4503737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06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21236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사용자 </a:t>
            </a:r>
            <a:r>
              <a:rPr lang="ko-KR" altLang="en-US" sz="22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데이터그램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(User Datagram)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으로 불리는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UDP </a:t>
            </a:r>
            <a:r>
              <a:rPr lang="ko-KR" altLang="en-US" sz="22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패킷은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각각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바이트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(16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비트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) 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크기를 갖는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4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개의 필드로 만들어진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바이트의 고정된 헤더를 갖는다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처음 두 필드는 발신지와 목적지의 포트번호를 정의한다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세 번째 필드는 사용자 </a:t>
            </a:r>
            <a:r>
              <a:rPr lang="ko-KR" altLang="en-US" sz="22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데이터그램의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총 필드 길이를 정의한다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16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비트는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0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에서 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65,535 </a:t>
            </a:r>
            <a:r>
              <a:rPr lang="ko-KR" altLang="en-US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사이의 전체 길이를 정의할 수 있다</a:t>
            </a:r>
            <a:r>
              <a:rPr lang="en-US" altLang="ko-KR" sz="22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24.2.1  </a:t>
            </a:r>
            <a:r>
              <a:rPr lang="ko-KR" altLang="en-US" dirty="0"/>
              <a:t>사용자 </a:t>
            </a:r>
            <a:r>
              <a:rPr lang="ko-KR" altLang="en-US" dirty="0" err="1"/>
              <a:t>데이터그램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EC45F-612B-4607-B677-BDE76D5F9A97}" type="slidenum">
              <a:rPr lang="ko-KR" altLang="en-US" smtClean="0"/>
              <a:pPr>
                <a:defRPr/>
              </a:pPr>
              <a:t>6</a:t>
            </a:fld>
            <a:endParaRPr lang="en-US" altLang="ko-KR" dirty="0"/>
          </a:p>
        </p:txBody>
      </p:sp>
      <p:sp>
        <p:nvSpPr>
          <p:cNvPr id="8499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사용자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데이터그램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형식</a:t>
            </a:r>
          </a:p>
        </p:txBody>
      </p:sp>
      <p:pic>
        <p:nvPicPr>
          <p:cNvPr id="849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832648" cy="2877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707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798204-3A69-4B20-A3DC-BC983528BBE2}" type="slidenum">
              <a:rPr lang="ko-KR" altLang="en-US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그림의</a:t>
            </a:r>
            <a:r>
              <a:rPr lang="en-US" altLang="ko-KR" sz="2400" dirty="0"/>
              <a:t> </a:t>
            </a:r>
            <a:r>
              <a:rPr lang="ko-KR" altLang="en-US" sz="2400" dirty="0"/>
              <a:t>흐름 제어 시나리오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1800" dirty="0"/>
              <a:t>8</a:t>
            </a:r>
            <a:r>
              <a:rPr lang="ko-KR" altLang="en-US" sz="1800" dirty="0"/>
              <a:t>개의 세그먼트가 클라이언트와 서버 간에 교환</a:t>
            </a:r>
            <a:endParaRPr lang="en-US" altLang="ko-KR" sz="1800" dirty="0"/>
          </a:p>
          <a:p>
            <a:pPr lvl="1">
              <a:defRPr/>
            </a:pPr>
            <a:endParaRPr lang="en-US" altLang="ko-KR" sz="5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/>
              <a:t>세그먼트는 연결을 요청하기 위해 클라이언트로부터 서버로 첫 번째 </a:t>
            </a:r>
            <a:r>
              <a:rPr lang="en-US" altLang="ko-KR" sz="1600" dirty="0"/>
              <a:t>SYN </a:t>
            </a:r>
            <a:r>
              <a:rPr lang="ko-KR" altLang="en-US" sz="1600" dirty="0"/>
              <a:t>세그먼트 전송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클라이언트는 자신의 </a:t>
            </a:r>
            <a:r>
              <a:rPr lang="en-US" altLang="ko-KR" sz="1200" dirty="0" err="1"/>
              <a:t>seqNo</a:t>
            </a:r>
            <a:r>
              <a:rPr lang="en-US" altLang="ko-KR" sz="1200" dirty="0"/>
              <a:t>=100 </a:t>
            </a:r>
            <a:r>
              <a:rPr lang="ko-KR" altLang="en-US" sz="1200" dirty="0"/>
              <a:t>알림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서버는 </a:t>
            </a:r>
            <a:r>
              <a:rPr lang="en-US" altLang="ko-KR" sz="1200" dirty="0"/>
              <a:t>(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) 800</a:t>
            </a:r>
            <a:r>
              <a:rPr lang="ko-KR" altLang="en-US" sz="1200" dirty="0"/>
              <a:t>바이트 크기의 버퍼를 할당</a:t>
            </a:r>
            <a:br>
              <a:rPr lang="en-US" altLang="ko-KR" sz="1200" dirty="0"/>
            </a:br>
            <a:r>
              <a:rPr lang="ko-KR" altLang="en-US" sz="1200" dirty="0"/>
              <a:t>전체 버퍼를 포함하기 위해 자신의 윈도우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rwnd</a:t>
            </a:r>
            <a:r>
              <a:rPr lang="en-US" altLang="ko-KR" sz="1200" dirty="0"/>
              <a:t>=800)</a:t>
            </a:r>
            <a:r>
              <a:rPr lang="ko-KR" altLang="en-US" sz="1200" dirty="0"/>
              <a:t>를 설정</a:t>
            </a:r>
            <a:endParaRPr lang="en-US" altLang="ko-KR" sz="1200" dirty="0"/>
          </a:p>
          <a:p>
            <a:pPr marL="1200150" lvl="2" indent="-342900">
              <a:buFont typeface="+mj-lt"/>
              <a:buAutoNum type="arabicPeriod"/>
              <a:defRPr/>
            </a:pPr>
            <a:endParaRPr lang="en-US" altLang="ko-KR" sz="8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/>
              <a:t>두 번째 세그먼트는 서버로부터 클라이언트로 전송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en-US" altLang="ko-KR" sz="1200" dirty="0"/>
              <a:t>ACK+SYN </a:t>
            </a:r>
            <a:r>
              <a:rPr lang="ko-KR" altLang="en-US" sz="1200" dirty="0"/>
              <a:t>세그먼트로</a:t>
            </a:r>
            <a:r>
              <a:rPr lang="en-US" altLang="ko-KR" sz="1200" dirty="0"/>
              <a:t>, </a:t>
            </a:r>
            <a:r>
              <a:rPr lang="ko-KR" altLang="en-US" sz="1200" dirty="0"/>
              <a:t>서버가 </a:t>
            </a:r>
            <a:r>
              <a:rPr lang="en-US" altLang="ko-KR" sz="1200" dirty="0"/>
              <a:t>101</a:t>
            </a:r>
            <a:r>
              <a:rPr lang="ko-KR" altLang="en-US" sz="1200" dirty="0"/>
              <a:t>로 시작되는 바이트 수신을 기대함을 나타내기 위해 </a:t>
            </a:r>
            <a:r>
              <a:rPr lang="en-US" altLang="ko-KR" sz="1200" dirty="0" err="1"/>
              <a:t>ackNo</a:t>
            </a:r>
            <a:r>
              <a:rPr lang="en-US" altLang="ko-KR" sz="1200" dirty="0"/>
              <a:t>=101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1200150" lvl="2" indent="-342900">
              <a:buFont typeface="+mj-lt"/>
              <a:buAutoNum type="arabicPeriod"/>
              <a:defRPr/>
            </a:pPr>
            <a:endParaRPr lang="en-US" altLang="ko-KR" sz="8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/>
              <a:t>세 번째 세그먼트는 클라이언트로부터 서버로 전송되는 </a:t>
            </a:r>
            <a:r>
              <a:rPr lang="en-US" altLang="ko-KR" sz="1600" dirty="0"/>
              <a:t>ACK </a:t>
            </a:r>
            <a:r>
              <a:rPr lang="ko-KR" altLang="en-US" sz="1600" dirty="0"/>
              <a:t>세그먼트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클라이언트의 </a:t>
            </a:r>
            <a:r>
              <a:rPr lang="en-US" altLang="ko-KR" sz="1200" dirty="0" err="1"/>
              <a:t>rwnd</a:t>
            </a:r>
            <a:r>
              <a:rPr lang="ko-KR" altLang="en-US" sz="1200" dirty="0"/>
              <a:t>는 </a:t>
            </a:r>
            <a:r>
              <a:rPr lang="en-US" altLang="ko-KR" sz="1200" dirty="0"/>
              <a:t>2000 </a:t>
            </a:r>
            <a:r>
              <a:rPr lang="ko-KR" altLang="en-US" sz="1200" dirty="0"/>
              <a:t>크기로 정의되지만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단방향통신이기</a:t>
            </a:r>
            <a:r>
              <a:rPr lang="ko-KR" altLang="en-US" sz="1200" dirty="0"/>
              <a:t> 때문에 여기서는 사용하지 않음</a:t>
            </a:r>
            <a:endParaRPr lang="en-US" altLang="ko-KR" sz="1200" dirty="0"/>
          </a:p>
          <a:p>
            <a:pPr marL="1200150" lvl="2" indent="-342900">
              <a:buFont typeface="+mj-lt"/>
              <a:buAutoNum type="arabicPeriod"/>
              <a:defRPr/>
            </a:pPr>
            <a:endParaRPr lang="en-US" altLang="ko-KR" sz="800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/>
              <a:t>서버로부터 클라이언트의 윈도우 크기</a:t>
            </a:r>
            <a:r>
              <a:rPr lang="en-US" altLang="ko-KR" sz="1600" dirty="0"/>
              <a:t>(800)</a:t>
            </a:r>
            <a:r>
              <a:rPr lang="ko-KR" altLang="en-US" sz="1600" dirty="0"/>
              <a:t>가 설정되고 프로세스는 데이터의 </a:t>
            </a:r>
            <a:r>
              <a:rPr lang="en-US" altLang="ko-KR" sz="1600" dirty="0"/>
              <a:t>200</a:t>
            </a:r>
            <a:r>
              <a:rPr lang="ko-KR" altLang="en-US" sz="1600" dirty="0"/>
              <a:t>바이트를 내보냄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클라이언트 </a:t>
            </a:r>
            <a:r>
              <a:rPr lang="en-US" altLang="ko-KR" sz="1200" dirty="0"/>
              <a:t>TCP</a:t>
            </a:r>
            <a:r>
              <a:rPr lang="ko-KR" altLang="en-US" sz="1200" dirty="0"/>
              <a:t>는 바이트들에게 </a:t>
            </a:r>
            <a:r>
              <a:rPr lang="en-US" altLang="ko-KR" sz="1200" dirty="0"/>
              <a:t>101</a:t>
            </a:r>
            <a:r>
              <a:rPr lang="ko-KR" altLang="en-US" sz="1200" dirty="0"/>
              <a:t>부터 </a:t>
            </a:r>
            <a:r>
              <a:rPr lang="en-US" altLang="ko-KR" sz="1200" dirty="0"/>
              <a:t>300</a:t>
            </a:r>
            <a:r>
              <a:rPr lang="ko-KR" altLang="en-US" sz="1200" dirty="0"/>
              <a:t>번까지 번호를 매김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세그먼트를 만들어 서버로 전송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클라이언트의 윈도우는 </a:t>
            </a:r>
            <a:r>
              <a:rPr lang="en-US" altLang="ko-KR" sz="1200" dirty="0"/>
              <a:t>200</a:t>
            </a:r>
            <a:r>
              <a:rPr lang="ko-KR" altLang="en-US" sz="1200" dirty="0"/>
              <a:t>바이트의 데이터가 전송되고 확인응답을 기다리고 있다는 것을 표시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서버는 바이트를 저장하고 윈도우를 닫음으로 수신하기 기대하는 다음 바이트 번호가 </a:t>
            </a:r>
            <a:r>
              <a:rPr lang="en-US" altLang="ko-KR" sz="1200" dirty="0"/>
              <a:t>301</a:t>
            </a:r>
            <a:r>
              <a:rPr lang="ko-KR" altLang="en-US" sz="1200" dirty="0"/>
              <a:t>임을 표시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버퍼에는 </a:t>
            </a:r>
            <a:r>
              <a:rPr lang="en-US" altLang="ko-KR" sz="1200" dirty="0"/>
              <a:t>200</a:t>
            </a:r>
            <a:r>
              <a:rPr lang="ko-KR" altLang="en-US" sz="1200" dirty="0"/>
              <a:t>바이트의 데이터가 저장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8651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CEF872-50DB-42B4-96FA-C46538B95D5A}" type="slidenum">
              <a:rPr lang="ko-KR" altLang="en-US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그림 </a:t>
            </a:r>
            <a:r>
              <a:rPr lang="en-US" altLang="ko-KR" sz="2400" dirty="0"/>
              <a:t>3.57 </a:t>
            </a:r>
            <a:r>
              <a:rPr lang="ko-KR" altLang="en-US" sz="2400" dirty="0"/>
              <a:t>흐름 제어 시나리오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1800" dirty="0"/>
              <a:t>8</a:t>
            </a:r>
            <a:r>
              <a:rPr lang="ko-KR" altLang="en-US" sz="1800" dirty="0"/>
              <a:t>개의 세그먼트가 클라이언트와 서버 간에 교환</a:t>
            </a:r>
            <a:endParaRPr lang="en-US" altLang="ko-KR" sz="1800" dirty="0"/>
          </a:p>
          <a:p>
            <a:pPr lvl="1">
              <a:defRPr/>
            </a:pPr>
            <a:endParaRPr lang="en-US" altLang="ko-KR" sz="500" dirty="0"/>
          </a:p>
          <a:p>
            <a:pPr marL="800100" lvl="1" indent="-342900">
              <a:buFont typeface="+mj-lt"/>
              <a:buAutoNum type="arabicPeriod" startAt="5"/>
              <a:defRPr/>
            </a:pPr>
            <a:r>
              <a:rPr lang="ko-KR" altLang="en-US" sz="1600" dirty="0"/>
              <a:t>다섯 번째 세그먼트는 서버에서 클라이언트로 전달되는 피드백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서버는 </a:t>
            </a:r>
            <a:r>
              <a:rPr lang="en-US" altLang="ko-KR" sz="1200" dirty="0"/>
              <a:t>300</a:t>
            </a:r>
            <a:r>
              <a:rPr lang="ko-KR" altLang="en-US" sz="1200" dirty="0"/>
              <a:t>번까지의 바이트를 확인응답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바이트 </a:t>
            </a:r>
            <a:r>
              <a:rPr lang="en-US" altLang="ko-KR" sz="1200" dirty="0"/>
              <a:t>301</a:t>
            </a:r>
            <a:r>
              <a:rPr lang="ko-KR" altLang="en-US" sz="1200" dirty="0"/>
              <a:t>의 수신 기대</a:t>
            </a:r>
            <a:r>
              <a:rPr lang="en-US" altLang="ko-KR" sz="1200" dirty="0"/>
              <a:t>)</a:t>
            </a:r>
          </a:p>
          <a:p>
            <a:pPr marL="1200150" lvl="2" indent="-342900">
              <a:defRPr/>
            </a:pP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감소된 수신 윈도우의 크기</a:t>
            </a:r>
            <a:r>
              <a:rPr lang="en-US" altLang="ko-KR" sz="1200" dirty="0"/>
              <a:t>(600)</a:t>
            </a:r>
            <a:r>
              <a:rPr lang="ko-KR" altLang="en-US" sz="1200" dirty="0"/>
              <a:t>도 전달</a:t>
            </a:r>
            <a:endParaRPr lang="en-US" altLang="ko-KR" sz="800" dirty="0"/>
          </a:p>
          <a:p>
            <a:pPr marL="800100" lvl="1" indent="-342900">
              <a:buFont typeface="+mj-lt"/>
              <a:buAutoNum type="arabicPeriod" startAt="5"/>
              <a:defRPr/>
            </a:pPr>
            <a:r>
              <a:rPr lang="ko-KR" altLang="en-US" sz="1600" dirty="0"/>
              <a:t>여섯 번째 세그먼트는 프로세스가 </a:t>
            </a:r>
            <a:r>
              <a:rPr lang="en-US" altLang="ko-KR" sz="1600" dirty="0"/>
              <a:t>300</a:t>
            </a:r>
            <a:r>
              <a:rPr lang="ko-KR" altLang="en-US" sz="1600" dirty="0"/>
              <a:t>바이트를 내보낸 후 클라이언트에 의해 전송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세그먼트는 </a:t>
            </a:r>
            <a:r>
              <a:rPr lang="en-US" altLang="ko-KR" sz="1200" dirty="0" err="1"/>
              <a:t>seqNO</a:t>
            </a:r>
            <a:r>
              <a:rPr lang="ko-KR" altLang="en-US" sz="1200" dirty="0"/>
              <a:t>를 </a:t>
            </a:r>
            <a:r>
              <a:rPr lang="en-US" altLang="ko-KR" sz="1200" dirty="0"/>
              <a:t>301</a:t>
            </a:r>
            <a:r>
              <a:rPr lang="ko-KR" altLang="en-US" sz="1200" dirty="0"/>
              <a:t>로 정의하고 </a:t>
            </a:r>
            <a:r>
              <a:rPr lang="en-US" altLang="ko-KR" sz="1200" dirty="0"/>
              <a:t>300</a:t>
            </a:r>
            <a:r>
              <a:rPr lang="ko-KR" altLang="en-US" sz="1200" dirty="0"/>
              <a:t>바이트를 포함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이 세그먼트가 서버에 도착하면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데이터를 저장하고 윈도우 크기를 줄여야 함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수신 프로세스가 </a:t>
            </a:r>
            <a:r>
              <a:rPr lang="en-US" altLang="ko-KR" sz="1200" dirty="0"/>
              <a:t>100</a:t>
            </a:r>
            <a:r>
              <a:rPr lang="ko-KR" altLang="en-US" sz="1200" dirty="0"/>
              <a:t>바이트를 읽어간 후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윈도우를 </a:t>
            </a:r>
            <a:r>
              <a:rPr lang="en-US" altLang="ko-KR" sz="1200" dirty="0"/>
              <a:t>300</a:t>
            </a:r>
            <a:r>
              <a:rPr lang="ko-KR" altLang="en-US" sz="1200" dirty="0"/>
              <a:t>바이트만큼 왼쪽으로 닫음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그리고 </a:t>
            </a:r>
            <a:r>
              <a:rPr lang="en-US" altLang="ko-KR" sz="1200" dirty="0"/>
              <a:t>100</a:t>
            </a:r>
            <a:r>
              <a:rPr lang="ko-KR" altLang="en-US" sz="1200" dirty="0"/>
              <a:t>바이트만큼 오른쪽으로 염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최종적으로 수신 윈도우 크기는 </a:t>
            </a:r>
            <a:r>
              <a:rPr lang="en-US" altLang="ko-KR" sz="1200" dirty="0"/>
              <a:t>400 </a:t>
            </a:r>
            <a:r>
              <a:rPr lang="ko-KR" altLang="en-US" sz="1200" dirty="0"/>
              <a:t>바이트</a:t>
            </a:r>
            <a:r>
              <a:rPr lang="en-US" altLang="ko-KR" sz="1200" dirty="0"/>
              <a:t>)</a:t>
            </a:r>
            <a:endParaRPr lang="en-US" altLang="ko-KR" sz="800" dirty="0"/>
          </a:p>
          <a:p>
            <a:pPr marL="800100" lvl="1" indent="-342900">
              <a:buFont typeface="+mj-lt"/>
              <a:buAutoNum type="arabicPeriod" startAt="5"/>
              <a:defRPr/>
            </a:pPr>
            <a:r>
              <a:rPr lang="ko-KR" altLang="en-US" sz="1600" dirty="0"/>
              <a:t>일곱 번째 세그먼트는 서버가 데이터의 수신을 확인응답하고 또한 자신의 윈도우 크기가 </a:t>
            </a:r>
            <a:r>
              <a:rPr lang="en-US" altLang="ko-KR" sz="1600" dirty="0"/>
              <a:t>400</a:t>
            </a:r>
            <a:r>
              <a:rPr lang="ko-KR" altLang="en-US" sz="1600" dirty="0"/>
              <a:t>임을 알림</a:t>
            </a:r>
            <a:endParaRPr lang="en-US" altLang="ko-KR" sz="1600" dirty="0"/>
          </a:p>
          <a:p>
            <a:pPr marL="1200150" lvl="2" indent="-342900">
              <a:defRPr/>
            </a:pPr>
            <a:r>
              <a:rPr lang="ko-KR" altLang="en-US" sz="1200" dirty="0"/>
              <a:t>클라이언트에 도착하면 클라이언트는 윈도우를 다시 줄여야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윈도우의 크기를 서버가 광고한 값인 </a:t>
            </a:r>
            <a:r>
              <a:rPr lang="en-US" altLang="ko-KR" sz="1200" dirty="0" err="1"/>
              <a:t>rwnd</a:t>
            </a:r>
            <a:r>
              <a:rPr lang="en-US" altLang="ko-KR" sz="1200" dirty="0"/>
              <a:t>=400</a:t>
            </a:r>
            <a:r>
              <a:rPr lang="ko-KR" altLang="en-US" sz="1200" dirty="0"/>
              <a:t>으로 설정</a:t>
            </a:r>
            <a:endParaRPr lang="en-US" altLang="ko-KR" sz="800" dirty="0"/>
          </a:p>
          <a:p>
            <a:pPr marL="800100" lvl="1" indent="-342900">
              <a:buFont typeface="+mj-lt"/>
              <a:buAutoNum type="arabicPeriod" startAt="5"/>
              <a:defRPr/>
            </a:pPr>
            <a:r>
              <a:rPr lang="ko-KR" altLang="en-US" sz="1600" spc="-80" dirty="0"/>
              <a:t>마지막 세그먼트는 수신 프로세스가 추가적인 </a:t>
            </a:r>
            <a:r>
              <a:rPr lang="en-US" altLang="ko-KR" sz="1600" spc="-80" dirty="0"/>
              <a:t>200</a:t>
            </a:r>
            <a:r>
              <a:rPr lang="ko-KR" altLang="en-US" sz="1600" spc="-80" dirty="0"/>
              <a:t>바이트를 읽은 후에 서버로부터 전송</a:t>
            </a:r>
            <a:endParaRPr lang="en-US" altLang="ko-KR" sz="1600" spc="-80" dirty="0"/>
          </a:p>
          <a:p>
            <a:pPr marL="1200150" lvl="2" indent="-342900">
              <a:defRPr/>
            </a:pPr>
            <a:r>
              <a:rPr lang="ko-KR" altLang="en-US" sz="1200" dirty="0"/>
              <a:t>이 경우 수신 윈도우 크기는 증가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새로운 </a:t>
            </a:r>
            <a:r>
              <a:rPr lang="en-US" altLang="ko-KR" sz="1200" dirty="0" err="1"/>
              <a:t>rwnd</a:t>
            </a:r>
            <a:r>
              <a:rPr lang="en-US" altLang="ko-KR" sz="1200" dirty="0"/>
              <a:t> </a:t>
            </a:r>
            <a:r>
              <a:rPr lang="ko-KR" altLang="en-US" sz="1200" dirty="0"/>
              <a:t>값은 </a:t>
            </a:r>
            <a:r>
              <a:rPr lang="en-US" altLang="ko-KR" sz="1200" dirty="0"/>
              <a:t>600</a:t>
            </a:r>
            <a:r>
              <a:rPr lang="ko-KR" altLang="en-US" sz="1200" dirty="0"/>
              <a:t>바이트가 됨</a:t>
            </a:r>
            <a:endParaRPr lang="en-US" altLang="ko-KR" sz="1200" dirty="0"/>
          </a:p>
          <a:p>
            <a:pPr marL="1200150" lvl="2" indent="-342900">
              <a:defRPr/>
            </a:pPr>
            <a:r>
              <a:rPr lang="ko-KR" altLang="en-US" sz="1200" dirty="0"/>
              <a:t>세그먼트는 서버가 바이트 </a:t>
            </a:r>
            <a:r>
              <a:rPr lang="en-US" altLang="ko-KR" sz="1200" dirty="0"/>
              <a:t>601</a:t>
            </a:r>
            <a:r>
              <a:rPr lang="ko-KR" altLang="en-US" sz="1200" dirty="0"/>
              <a:t>을 계속 기대하고 있지만 서버 윈도우 크기가 </a:t>
            </a:r>
            <a:r>
              <a:rPr lang="en-US" altLang="ko-KR" sz="1200" dirty="0"/>
              <a:t>600</a:t>
            </a:r>
            <a:r>
              <a:rPr lang="ko-KR" altLang="en-US" sz="1200" dirty="0"/>
              <a:t>으로 확장됨을 클라이언트에게 알림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8992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24.21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은 필수사항에 대한 이유를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14233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42344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8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24.8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C7E39-B452-401C-9745-506D98FF2FBA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62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14234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24.21: Example 24.8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234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530350"/>
            <a:ext cx="7573962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962400"/>
            <a:ext cx="7573962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420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그림의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a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부분은 마지막  확인응답과 </a:t>
            </a:r>
            <a:r>
              <a:rPr lang="en-US" altLang="ko-KR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rwnd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값을 보여준다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b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부분은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송신측에서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206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에서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214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까지의 바이트를 전송한 경우를 보여준다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206~209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바이트는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확인응답되었고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제거되었다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그렇지만 </a:t>
            </a:r>
            <a:r>
              <a:rPr lang="en-US" altLang="ko-KR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rwnd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가 새로운 값인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4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로 광고되었다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즉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210+4&lt;206+12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가 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송신 윈도우가 축소될 때 문제가 발생한다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이미 전송된 바이트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214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는 윈도우의 외부에 있다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수신측에서는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바이트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210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부터 바이트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217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중에서 이미 전송된 것이 어떤 것인지 알 수 없기 때문에 앞에서 언급한 관계식은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수신측에서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 윈도우의 오른쪽 벽을 유지할 수 있도록 한다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이러한 상황을 방지하기 위한 한 가지 방법은 수신 측에서 윈도우 내에 충분한 버퍼 공간이 있기 전까지는 피드백의 전송을 연기하는 것이다</a:t>
            </a:r>
            <a:r>
              <a:rPr lang="en-US" altLang="ko-KR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. </a:t>
            </a:r>
            <a:r>
              <a:rPr lang="ko-KR" altLang="en-US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다시 말하면</a:t>
            </a:r>
            <a:r>
              <a:rPr lang="en-US" altLang="ko-KR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, </a:t>
            </a:r>
            <a:r>
              <a:rPr lang="ko-KR" altLang="en-US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위에서 언급한 관계식을 충족하도록 하기 위해 </a:t>
            </a:r>
            <a:r>
              <a:rPr lang="ko-KR" altLang="en-US" sz="2400" i="0" dirty="0" err="1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수신측에서는</a:t>
            </a:r>
            <a:r>
              <a:rPr lang="ko-KR" altLang="en-US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 수신 프로세스가 좀더 많은 바이트를 소비하기 전까지 기다리는 것이다</a:t>
            </a:r>
            <a:r>
              <a:rPr lang="en-US" altLang="ko-KR" sz="2400" i="0" dirty="0">
                <a:solidFill>
                  <a:srgbClr val="FF0000"/>
                </a:solidFill>
                <a:latin typeface="Times New Roman" pitchFamily="18" charset="0"/>
                <a:ea typeface="휴먼엑스포" pitchFamily="18" charset="-127"/>
              </a:rPr>
              <a:t>.</a:t>
            </a:r>
          </a:p>
        </p:txBody>
      </p:sp>
      <p:grpSp>
        <p:nvGrpSpPr>
          <p:cNvPr id="14336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4336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8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24.8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D9E819-22F1-434A-A12D-CBE5147D513C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63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042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92F3A2-6313-48AF-9C0B-40186DA72348}" type="slidenum">
              <a:rPr lang="ko-KR" altLang="en-US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144388" name="내용 개체 틀 3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ko-KR" altLang="en-US" sz="2400"/>
              <a:t>어리석은 윈도우 신드롬</a:t>
            </a:r>
            <a:endParaRPr lang="en-US" altLang="ko-KR" sz="2400"/>
          </a:p>
          <a:p>
            <a:pPr lvl="1"/>
            <a:r>
              <a:rPr lang="ko-KR" altLang="en-US" sz="2000"/>
              <a:t>슬라이딩 윈도우 동작에서는 전송 응용프로그램이 데이터를 천천히 발생하거나</a:t>
            </a:r>
            <a:r>
              <a:rPr lang="en-US" altLang="ko-KR" sz="2000"/>
              <a:t>, </a:t>
            </a:r>
            <a:r>
              <a:rPr lang="ko-KR" altLang="en-US" sz="2000"/>
              <a:t>또는 수신 응용프로그램이 데이터를 천천히 소비하는 경우 문제 발생</a:t>
            </a:r>
            <a:endParaRPr lang="en-US" altLang="ko-KR" sz="2000"/>
          </a:p>
          <a:p>
            <a:pPr lvl="1"/>
            <a:r>
              <a:rPr lang="ko-KR" altLang="en-US" sz="2000"/>
              <a:t>예를 들어</a:t>
            </a:r>
            <a:r>
              <a:rPr lang="en-US" altLang="ko-KR" sz="2000"/>
              <a:t>, TCP</a:t>
            </a:r>
            <a:r>
              <a:rPr lang="ko-KR" altLang="en-US" sz="2000"/>
              <a:t>가 단지 </a:t>
            </a:r>
            <a:r>
              <a:rPr lang="en-US" altLang="ko-KR" sz="2000"/>
              <a:t>1</a:t>
            </a:r>
            <a:r>
              <a:rPr lang="ko-KR" altLang="en-US" sz="2000"/>
              <a:t>바이트의 데이터를 포함하는 세그먼트를 전송하는 경우 단지 </a:t>
            </a:r>
            <a:r>
              <a:rPr lang="en-US" altLang="ko-KR" sz="2000"/>
              <a:t>1</a:t>
            </a:r>
            <a:r>
              <a:rPr lang="ko-KR" altLang="en-US" sz="2000"/>
              <a:t>바이트를 전달하기 위해서 </a:t>
            </a:r>
            <a:r>
              <a:rPr lang="en-US" altLang="ko-KR" sz="2000"/>
              <a:t>41</a:t>
            </a:r>
            <a:r>
              <a:rPr lang="ko-KR" altLang="en-US" sz="2000"/>
              <a:t>바이트의 데이터그램</a:t>
            </a:r>
            <a:r>
              <a:rPr lang="en-US" altLang="ko-KR" sz="2000"/>
              <a:t>(20</a:t>
            </a:r>
            <a:r>
              <a:rPr lang="ko-KR" altLang="en-US" sz="2000"/>
              <a:t>바이트의 </a:t>
            </a:r>
            <a:r>
              <a:rPr lang="en-US" altLang="ko-KR" sz="2000"/>
              <a:t>TCP</a:t>
            </a:r>
            <a:r>
              <a:rPr lang="ko-KR" altLang="en-US" sz="2000"/>
              <a:t>헤더와 </a:t>
            </a:r>
            <a:r>
              <a:rPr lang="en-US" altLang="ko-KR" sz="2000"/>
              <a:t>20</a:t>
            </a:r>
            <a:r>
              <a:rPr lang="ko-KR" altLang="en-US" sz="2000"/>
              <a:t>바이트의 </a:t>
            </a:r>
            <a:r>
              <a:rPr lang="en-US" altLang="ko-KR" sz="2000"/>
              <a:t>IP </a:t>
            </a:r>
            <a:r>
              <a:rPr lang="ko-KR" altLang="en-US" sz="2000"/>
              <a:t>헤더</a:t>
            </a:r>
            <a:r>
              <a:rPr lang="en-US" altLang="ko-KR" sz="2000"/>
              <a:t>)</a:t>
            </a:r>
            <a:r>
              <a:rPr lang="ko-KR" altLang="en-US" sz="2000"/>
              <a:t>이 전송되어야 함</a:t>
            </a:r>
            <a:endParaRPr lang="en-US" altLang="ko-KR" sz="2000"/>
          </a:p>
          <a:p>
            <a:pPr lvl="2"/>
            <a:r>
              <a:rPr lang="ko-KR" altLang="en-US" sz="1600"/>
              <a:t>즉 오버헤드는 </a:t>
            </a:r>
            <a:r>
              <a:rPr lang="en-US" altLang="ko-KR" sz="1600"/>
              <a:t>41/1</a:t>
            </a:r>
            <a:r>
              <a:rPr lang="ko-KR" altLang="en-US" sz="1600"/>
              <a:t>이 되고</a:t>
            </a:r>
            <a:r>
              <a:rPr lang="en-US" altLang="ko-KR" sz="1600"/>
              <a:t>, </a:t>
            </a:r>
            <a:r>
              <a:rPr lang="ko-KR" altLang="en-US" sz="1600"/>
              <a:t>네트워크의 용량은 상당히 비효율적이 됨</a:t>
            </a:r>
            <a:endParaRPr lang="en-US" altLang="ko-KR" sz="1600"/>
          </a:p>
          <a:p>
            <a:pPr lvl="2"/>
            <a:r>
              <a:rPr lang="ko-KR" altLang="en-US" sz="1600"/>
              <a:t>이러한 비효율성은 데이터링크 계층과 물리 계층의 오버헤드를 고려하면 더욱 나빠지게 됨</a:t>
            </a:r>
            <a:endParaRPr lang="en-US" altLang="ko-KR" sz="1600"/>
          </a:p>
          <a:p>
            <a:pPr lvl="1"/>
            <a:r>
              <a:rPr lang="ko-KR" altLang="en-US" sz="2000"/>
              <a:t>이러한 문제를 어리석은 윈도우 신드롬</a:t>
            </a:r>
            <a:r>
              <a:rPr lang="en-US" altLang="ko-KR" sz="2000"/>
              <a:t>(silly window syndrome)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78018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A9BD14-E321-4D15-B786-5D5E9724EFBE}" type="slidenum">
              <a:rPr lang="ko-KR" altLang="en-US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송신측에서</a:t>
            </a:r>
            <a:r>
              <a:rPr lang="ko-KR" altLang="en-US" sz="2400" dirty="0"/>
              <a:t> 발생하는 신드롬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1800" dirty="0"/>
              <a:t>송신 </a:t>
            </a:r>
            <a:r>
              <a:rPr lang="en-US" altLang="ko-KR" sz="1800" dirty="0"/>
              <a:t>TCP</a:t>
            </a:r>
            <a:r>
              <a:rPr lang="ko-KR" altLang="en-US" sz="1800" dirty="0"/>
              <a:t>가 한 번에 한 바이트씩 데이터를 천천히 발생하는 응용 프로그램의 경우 어리석은 윈도우 신드롬 발생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이러한 문제를 해결하는 한 가지 방법은 송신 </a:t>
            </a:r>
            <a:r>
              <a:rPr lang="en-US" altLang="ko-KR" sz="1800" dirty="0"/>
              <a:t>TCP</a:t>
            </a:r>
            <a:r>
              <a:rPr lang="ko-KR" altLang="en-US" sz="1800" dirty="0"/>
              <a:t>가 데이터를 취합하여 가능한 한 큰 블록으로 데이터를 전송해야 함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이때 고민은</a:t>
            </a:r>
            <a:r>
              <a:rPr lang="en-US" altLang="ko-KR" sz="1800" dirty="0"/>
              <a:t> </a:t>
            </a:r>
            <a:r>
              <a:rPr lang="ko-KR" altLang="en-US" sz="1800" dirty="0"/>
              <a:t>지연이 길어지지 않도록 얼마만큼 충분한 데이터가 버퍼에 쌓여야 하는가</a:t>
            </a:r>
            <a:r>
              <a:rPr lang="en-US" altLang="ko-KR" sz="1800" dirty="0"/>
              <a:t>? </a:t>
            </a:r>
          </a:p>
          <a:p>
            <a:pPr lvl="2">
              <a:defRPr/>
            </a:pPr>
            <a:r>
              <a:rPr lang="ko-KR" altLang="en-US" sz="1400" dirty="0"/>
              <a:t>이 문제 해결을 위해 </a:t>
            </a:r>
            <a:r>
              <a:rPr lang="en-US" altLang="ko-KR" sz="1400" dirty="0"/>
              <a:t>Nagle </a:t>
            </a:r>
            <a:r>
              <a:rPr lang="ko-KR" altLang="en-US" sz="1400" dirty="0"/>
              <a:t>알고리즘을 사용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ko-KR" altLang="en-US" sz="1400" dirty="0"/>
              <a:t>송신 </a:t>
            </a:r>
            <a:r>
              <a:rPr lang="en-US" altLang="ko-KR" sz="1400" dirty="0"/>
              <a:t>TCP</a:t>
            </a:r>
            <a:r>
              <a:rPr lang="ko-KR" altLang="en-US" sz="1400" dirty="0"/>
              <a:t>는 단지 한 바이트일지라도 송신 응용프로그램으로부터 수신하는 첫 데이터를 세그먼트로 만든 후 전송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ko-KR" altLang="en-US" sz="1400" dirty="0"/>
              <a:t>첫 번째 세그먼트를 전송한 후에 송신 </a:t>
            </a:r>
            <a:r>
              <a:rPr lang="en-US" altLang="ko-KR" sz="1400" dirty="0"/>
              <a:t>TCP</a:t>
            </a:r>
            <a:r>
              <a:rPr lang="ko-KR" altLang="en-US" sz="1400" dirty="0"/>
              <a:t>는 수신 </a:t>
            </a:r>
            <a:r>
              <a:rPr lang="en-US" altLang="ko-KR" sz="1400" dirty="0"/>
              <a:t>TCP</a:t>
            </a:r>
            <a:r>
              <a:rPr lang="ko-KR" altLang="en-US" sz="1400" dirty="0"/>
              <a:t>로부터 확인응답을 수신하거나 또는 최대 크기의 세그먼트를 구성할 수 있을 정도로 충분한 데이터가 출력 버퍼에 저장되기 전까지 기다림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ko-KR" altLang="en-US" sz="1400" dirty="0"/>
              <a:t>나머지 전송 기간 동안 </a:t>
            </a:r>
            <a:r>
              <a:rPr lang="en-US" altLang="ko-KR" sz="1400" dirty="0"/>
              <a:t>2</a:t>
            </a:r>
            <a:r>
              <a:rPr lang="ko-KR" altLang="en-US" sz="1400" dirty="0"/>
              <a:t>번째 단계를 반복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800" dirty="0"/>
              <a:t>Nagle </a:t>
            </a:r>
            <a:r>
              <a:rPr lang="ko-KR" altLang="en-US" sz="1800" dirty="0"/>
              <a:t>알고리즘의 장점은 매우 간단하며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데이터를 발생하는 응용 프로그램의 속도와 네트워크의 데이터 전달 속도를 고려하였다는 것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57235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24.3.7  Flow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7D324-D11C-43BA-A7B4-0F6B9DB20647}" type="slidenum">
              <a:rPr lang="ko-KR" altLang="en-US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146436" name="내용 개체 틀 3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53000"/>
          </a:xfrm>
        </p:spPr>
        <p:txBody>
          <a:bodyPr/>
          <a:lstStyle/>
          <a:p>
            <a:r>
              <a:rPr lang="ko-KR" altLang="en-US" sz="2400"/>
              <a:t>수신측에 의한 신드롬 발생</a:t>
            </a:r>
            <a:endParaRPr lang="en-US" altLang="ko-KR" sz="2400"/>
          </a:p>
          <a:p>
            <a:pPr lvl="1"/>
            <a:r>
              <a:rPr lang="ko-KR" altLang="en-US" sz="1800"/>
              <a:t>수신 </a:t>
            </a:r>
            <a:r>
              <a:rPr lang="en-US" altLang="ko-KR" sz="1800"/>
              <a:t>TCP</a:t>
            </a:r>
            <a:r>
              <a:rPr lang="ko-KR" altLang="en-US" sz="1800"/>
              <a:t>에</a:t>
            </a:r>
            <a:r>
              <a:rPr lang="en-US" altLang="ko-KR" sz="1800"/>
              <a:t> </a:t>
            </a:r>
            <a:r>
              <a:rPr lang="ko-KR" altLang="en-US" sz="1800"/>
              <a:t>한</a:t>
            </a:r>
            <a:r>
              <a:rPr lang="en-US" altLang="ko-KR" sz="1800"/>
              <a:t> </a:t>
            </a:r>
            <a:r>
              <a:rPr lang="ko-KR" altLang="en-US" sz="1800"/>
              <a:t>번에 한 바이트와 같이 천천히 데이터를 소비하는 응용프로그램에 서비스를 제공하는 경우 수신 </a:t>
            </a:r>
            <a:r>
              <a:rPr lang="en-US" altLang="ko-KR" sz="1800"/>
              <a:t>TCP</a:t>
            </a:r>
            <a:r>
              <a:rPr lang="ko-KR" altLang="en-US" sz="1800"/>
              <a:t>에 어리석은 윈도우 신드롬 발생</a:t>
            </a:r>
            <a:endParaRPr lang="en-US" altLang="ko-KR" sz="1800"/>
          </a:p>
          <a:p>
            <a:pPr lvl="1"/>
            <a:r>
              <a:rPr lang="ko-KR" altLang="en-US" sz="1800"/>
              <a:t>도착하는 속도보다 데이터를 천천히 소비하는 응용프로그램에 의해 발생되는 어리석은 윈도우 신드롬 현상을 예방하기 위해서 </a:t>
            </a:r>
            <a:r>
              <a:rPr lang="en-US" altLang="ko-KR" sz="1800"/>
              <a:t>2</a:t>
            </a:r>
            <a:r>
              <a:rPr lang="ko-KR" altLang="en-US" sz="1800"/>
              <a:t>가지 방법 제시</a:t>
            </a:r>
            <a:endParaRPr lang="en-US" altLang="ko-KR" sz="1800"/>
          </a:p>
          <a:p>
            <a:pPr lvl="1"/>
            <a:r>
              <a:rPr lang="en-US" altLang="ko-KR" sz="1800"/>
              <a:t>Clark</a:t>
            </a:r>
            <a:r>
              <a:rPr lang="ko-KR" altLang="en-US" sz="1800"/>
              <a:t>의 해결 방안</a:t>
            </a:r>
            <a:endParaRPr lang="en-US" altLang="ko-KR" sz="1800"/>
          </a:p>
          <a:p>
            <a:pPr lvl="2"/>
            <a:r>
              <a:rPr lang="ko-KR" altLang="en-US" sz="1400"/>
              <a:t>데이터가 도착하자마자 확인응답을 전송하지만</a:t>
            </a:r>
            <a:r>
              <a:rPr lang="en-US" altLang="ko-KR" sz="1400"/>
              <a:t>, </a:t>
            </a:r>
            <a:r>
              <a:rPr lang="ko-KR" altLang="en-US" sz="1400"/>
              <a:t>수신 버퍼에 최대 크기의 세그먼트를 수용할 수 있는 충분한 공간이 있거나 적어도 수신 버퍼가 반 이상 비어 있기 전까지는 윈도우 크기를 </a:t>
            </a:r>
            <a:r>
              <a:rPr lang="en-US" altLang="ko-KR" sz="1400"/>
              <a:t>0</a:t>
            </a:r>
            <a:r>
              <a:rPr lang="ko-KR" altLang="en-US" sz="1400"/>
              <a:t>으로 통보하는 것</a:t>
            </a:r>
            <a:endParaRPr lang="en-US" altLang="ko-KR" sz="1400"/>
          </a:p>
          <a:p>
            <a:pPr lvl="1"/>
            <a:r>
              <a:rPr lang="ko-KR" altLang="en-US" sz="1800"/>
              <a:t>확인응답의 전송을 지연</a:t>
            </a:r>
            <a:endParaRPr lang="en-US" altLang="ko-KR" sz="1800"/>
          </a:p>
          <a:p>
            <a:pPr lvl="2"/>
            <a:r>
              <a:rPr lang="ko-KR" altLang="en-US" sz="1400"/>
              <a:t>세그먼트는 도착하더라도 즉시 확인응답 하지 않음</a:t>
            </a:r>
            <a:endParaRPr lang="en-US" altLang="ko-KR" sz="1400"/>
          </a:p>
          <a:p>
            <a:pPr lvl="2"/>
            <a:r>
              <a:rPr lang="ko-KR" altLang="en-US" sz="1400"/>
              <a:t>수신측에서는 세그먼트가 도착하자마자 즉시 세그먼트에 대한 확인응답을 전송하는 대신 수신 버퍼에 충분한 공간이 있을 때까지 도착한 세그먼트의 확인응답을 보류</a:t>
            </a:r>
            <a:endParaRPr lang="en-US" altLang="ko-KR" sz="1400"/>
          </a:p>
          <a:p>
            <a:pPr lvl="2"/>
            <a:r>
              <a:rPr lang="ko-KR" altLang="en-US" sz="1400"/>
              <a:t>지연된 확인응답은 송신 </a:t>
            </a:r>
            <a:r>
              <a:rPr lang="en-US" altLang="ko-KR" sz="1400"/>
              <a:t>TCP</a:t>
            </a:r>
            <a:r>
              <a:rPr lang="ko-KR" altLang="en-US" sz="1400"/>
              <a:t>로 하여금 자신의 윈도우를 진행하지 못하도록 함</a:t>
            </a:r>
            <a:endParaRPr lang="en-US" altLang="ko-KR" sz="400"/>
          </a:p>
        </p:txBody>
      </p:sp>
    </p:spTree>
    <p:extLst>
      <p:ext uri="{BB962C8B-B14F-4D97-AF65-F5344CB8AC3E}">
        <p14:creationId xmlns:p14="http://schemas.microsoft.com/office/powerpoint/2010/main" val="2489417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186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는 신뢰성 있는 전송 계층 프로토콜이다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즉 데이터 스트림을 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로 전달하는 응용프로그램은 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가 전체 스트림을 순서에 맞고 오류 없이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ko-KR" altLang="en-US" sz="2300" b="1">
                <a:solidFill>
                  <a:srgbClr val="000000"/>
                </a:solidFill>
                <a:latin typeface="Times New Roman" pitchFamily="18" charset="0"/>
              </a:rPr>
              <a:t>또한 부분적인 손실이나 중복 없이 상대편에 있는 응용프로그램에 전달함을 확신하는 것을 의미한다</a:t>
            </a:r>
            <a:r>
              <a:rPr lang="en-US" altLang="ko-KR" sz="2300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47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40317-603C-479D-B362-509B014D029D}" type="slidenum">
              <a:rPr lang="ko-KR" altLang="en-US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147461" name="내용 개체 틀 3"/>
          <p:cNvSpPr>
            <a:spLocks noGrp="1"/>
          </p:cNvSpPr>
          <p:nvPr>
            <p:ph idx="1"/>
          </p:nvPr>
        </p:nvSpPr>
        <p:spPr>
          <a:xfrm>
            <a:off x="304800" y="3276600"/>
            <a:ext cx="8534400" cy="2819400"/>
          </a:xfrm>
        </p:spPr>
        <p:txBody>
          <a:bodyPr/>
          <a:lstStyle/>
          <a:p>
            <a:r>
              <a:rPr lang="ko-KR" altLang="en-US" sz="2400"/>
              <a:t>검사합</a:t>
            </a:r>
            <a:endParaRPr lang="en-US" altLang="ko-KR" sz="2400"/>
          </a:p>
          <a:p>
            <a:pPr lvl="1"/>
            <a:r>
              <a:rPr lang="ko-KR" altLang="en-US" sz="1800"/>
              <a:t>각 세그먼트에는 검사합 필드가 있으며</a:t>
            </a:r>
            <a:r>
              <a:rPr lang="en-US" altLang="ko-KR" sz="1800"/>
              <a:t>, </a:t>
            </a:r>
            <a:r>
              <a:rPr lang="ko-KR" altLang="en-US" sz="1800"/>
              <a:t>이 필드는 세그먼트가 훼손되었는지를 검사하기 위해 사용</a:t>
            </a:r>
            <a:endParaRPr lang="en-US" altLang="ko-KR" sz="1800"/>
          </a:p>
          <a:p>
            <a:pPr lvl="1"/>
            <a:r>
              <a:rPr lang="ko-KR" altLang="en-US" sz="1800"/>
              <a:t>만일</a:t>
            </a:r>
            <a:r>
              <a:rPr lang="en-US" altLang="ko-KR" sz="1800"/>
              <a:t>, </a:t>
            </a:r>
            <a:r>
              <a:rPr lang="ko-KR" altLang="en-US" sz="1800"/>
              <a:t>세그먼트가 무효한 검사합으로 인해 훼손되면 목적지 </a:t>
            </a:r>
            <a:r>
              <a:rPr lang="en-US" altLang="ko-KR" sz="1800"/>
              <a:t>TCP</a:t>
            </a:r>
            <a:r>
              <a:rPr lang="ko-KR" altLang="en-US" sz="1800"/>
              <a:t>는 손상되었다고 판명된 세그먼트를 폐기하고 손실로 간주함</a:t>
            </a:r>
            <a:endParaRPr lang="en-US" altLang="ko-KR" sz="400"/>
          </a:p>
        </p:txBody>
      </p:sp>
    </p:spTree>
    <p:extLst>
      <p:ext uri="{BB962C8B-B14F-4D97-AF65-F5344CB8AC3E}">
        <p14:creationId xmlns:p14="http://schemas.microsoft.com/office/powerpoint/2010/main" val="2518436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C5EF0-9ECE-4FDF-B8F0-435AC56FAC1A}" type="slidenum">
              <a:rPr lang="ko-KR" altLang="en-US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148484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ko-KR" altLang="en-US" sz="2400"/>
              <a:t>확인응답</a:t>
            </a:r>
            <a:endParaRPr lang="en-US" altLang="ko-KR" sz="2400"/>
          </a:p>
          <a:p>
            <a:pPr lvl="1"/>
            <a:r>
              <a:rPr lang="en-US" altLang="ko-KR" sz="1800"/>
              <a:t>TCP</a:t>
            </a:r>
            <a:r>
              <a:rPr lang="ko-KR" altLang="en-US" sz="1800"/>
              <a:t>에서 데이터 세그먼트의 수신을 확인해 주기 위하여 확인응답을 사용</a:t>
            </a:r>
            <a:endParaRPr lang="en-US" altLang="ko-KR" sz="1800"/>
          </a:p>
          <a:p>
            <a:pPr lvl="1"/>
            <a:r>
              <a:rPr lang="ko-KR" altLang="en-US" sz="1800"/>
              <a:t>데이터를 포함하지는 않지만 하나의 순서 번호를 소비하는 제어 세그먼트도 확인응답 됨</a:t>
            </a:r>
            <a:endParaRPr lang="en-US" altLang="ko-KR" sz="1800"/>
          </a:p>
          <a:p>
            <a:pPr lvl="1"/>
            <a:endParaRPr lang="en-US" altLang="ko-KR" sz="800"/>
          </a:p>
          <a:p>
            <a:pPr lvl="1"/>
            <a:r>
              <a:rPr lang="ko-KR" altLang="en-US" sz="1800"/>
              <a:t>확인응답 유형</a:t>
            </a:r>
            <a:endParaRPr lang="en-US" altLang="ko-KR" sz="1800"/>
          </a:p>
          <a:p>
            <a:pPr lvl="2"/>
            <a:r>
              <a:rPr lang="ko-KR" altLang="en-US" sz="1400"/>
              <a:t>과거의 </a:t>
            </a:r>
            <a:r>
              <a:rPr lang="en-US" altLang="ko-KR" sz="1400"/>
              <a:t>TCP</a:t>
            </a:r>
            <a:r>
              <a:rPr lang="ko-KR" altLang="en-US" sz="1400"/>
              <a:t>는 확인응답의 한 가지 유형인 누적 확인응답만을 사용</a:t>
            </a:r>
            <a:endParaRPr lang="en-US" altLang="ko-KR" sz="1400"/>
          </a:p>
          <a:p>
            <a:pPr lvl="2"/>
            <a:r>
              <a:rPr lang="ko-KR" altLang="en-US" sz="1400"/>
              <a:t>현재에는 선택적 확인응답도 같이 사용함</a:t>
            </a:r>
            <a:endParaRPr lang="en-US" altLang="ko-KR" sz="1400"/>
          </a:p>
          <a:p>
            <a:pPr lvl="2"/>
            <a:endParaRPr lang="en-US" altLang="ko-KR" sz="800"/>
          </a:p>
          <a:p>
            <a:pPr lvl="1"/>
            <a:r>
              <a:rPr lang="ko-KR" altLang="en-US" sz="1800"/>
              <a:t>누적 확인응답</a:t>
            </a:r>
            <a:r>
              <a:rPr lang="en-US" altLang="ko-KR" sz="1800"/>
              <a:t>(ACK)</a:t>
            </a:r>
          </a:p>
          <a:p>
            <a:pPr lvl="2"/>
            <a:r>
              <a:rPr lang="ko-KR" altLang="en-US" sz="1400"/>
              <a:t>본래 </a:t>
            </a:r>
            <a:r>
              <a:rPr lang="en-US" altLang="ko-KR" sz="1400"/>
              <a:t>TCP</a:t>
            </a:r>
            <a:r>
              <a:rPr lang="ko-KR" altLang="en-US" sz="1400"/>
              <a:t>는 세그먼트의 수신을 누적하여 확인응답할 수 있도록 설계</a:t>
            </a:r>
            <a:endParaRPr lang="en-US" altLang="ko-KR" sz="1400"/>
          </a:p>
          <a:p>
            <a:pPr lvl="2"/>
            <a:r>
              <a:rPr lang="ko-KR" altLang="en-US" sz="1400"/>
              <a:t>수신측은 순서에 맞지 않게 도착하고 저장된 모든 세그먼트를 무시하고 수신하고자 하는 다음 바이트를 광고</a:t>
            </a:r>
            <a:r>
              <a:rPr lang="en-US" altLang="ko-KR" sz="1400"/>
              <a:t>(</a:t>
            </a:r>
            <a:r>
              <a:rPr lang="ko-KR" altLang="en-US" sz="1400"/>
              <a:t>긍정 누적 확인응답 또는 </a:t>
            </a:r>
            <a:r>
              <a:rPr lang="en-US" altLang="ko-KR" sz="1400"/>
              <a:t>ACK </a:t>
            </a:r>
            <a:r>
              <a:rPr lang="ko-KR" altLang="en-US" sz="1400"/>
              <a:t>라고 함</a:t>
            </a:r>
            <a:r>
              <a:rPr lang="en-US" altLang="ko-KR" sz="1400"/>
              <a:t>)</a:t>
            </a:r>
          </a:p>
          <a:p>
            <a:pPr lvl="2"/>
            <a:r>
              <a:rPr lang="en-US" altLang="ko-KR" sz="1400"/>
              <a:t>“</a:t>
            </a:r>
            <a:r>
              <a:rPr lang="ko-KR" altLang="en-US" sz="1400"/>
              <a:t>긍정</a:t>
            </a:r>
            <a:r>
              <a:rPr lang="en-US" altLang="ko-KR" sz="1400"/>
              <a:t>”</a:t>
            </a:r>
            <a:r>
              <a:rPr lang="ko-KR" altLang="en-US" sz="1400"/>
              <a:t>이라는 단어는 수신측에서 세그먼트가 폐기되거나</a:t>
            </a:r>
            <a:r>
              <a:rPr lang="en-US" altLang="ko-KR" sz="1400"/>
              <a:t>, </a:t>
            </a:r>
            <a:r>
              <a:rPr lang="ko-KR" altLang="en-US" sz="1400"/>
              <a:t>손실 혹은 중복 수신되었을 때 이에 대한 어떠한 피드백도 제공하지 않는다는 것을 의미</a:t>
            </a:r>
            <a:endParaRPr lang="en-US" altLang="ko-KR" sz="400"/>
          </a:p>
        </p:txBody>
      </p:sp>
      <p:sp>
        <p:nvSpPr>
          <p:cNvPr id="7" name="TextBox 6"/>
          <p:cNvSpPr txBox="1"/>
          <p:nvPr/>
        </p:nvSpPr>
        <p:spPr>
          <a:xfrm>
            <a:off x="1122363" y="5778500"/>
            <a:ext cx="6802437" cy="338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ACK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세그먼트는 순서 번호를 소비하지 않으며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확인응답되지도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않는다</a:t>
            </a:r>
          </a:p>
        </p:txBody>
      </p:sp>
    </p:spTree>
    <p:extLst>
      <p:ext uri="{BB962C8B-B14F-4D97-AF65-F5344CB8AC3E}">
        <p14:creationId xmlns:p14="http://schemas.microsoft.com/office/powerpoint/2010/main" val="1569831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5F96-3C58-49FE-867B-CE0199E22586}" type="slidenum">
              <a:rPr lang="ko-KR" altLang="en-US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149508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ko-KR" altLang="en-US" sz="2400"/>
              <a:t>확인응답</a:t>
            </a:r>
            <a:endParaRPr lang="en-US" altLang="ko-KR" sz="800"/>
          </a:p>
          <a:p>
            <a:pPr lvl="1"/>
            <a:r>
              <a:rPr lang="ko-KR" altLang="en-US" sz="1800"/>
              <a:t>선택 확인응답</a:t>
            </a:r>
            <a:r>
              <a:rPr lang="en-US" altLang="ko-KR" sz="1800"/>
              <a:t>(SACK, Selective ACKnowledgment)</a:t>
            </a:r>
          </a:p>
          <a:p>
            <a:pPr lvl="2"/>
            <a:r>
              <a:rPr lang="en-US" altLang="ko-KR" sz="1400"/>
              <a:t>SACK</a:t>
            </a:r>
            <a:r>
              <a:rPr lang="ko-KR" altLang="en-US" sz="1400"/>
              <a:t>는 </a:t>
            </a:r>
            <a:r>
              <a:rPr lang="en-US" altLang="ko-KR" sz="1400"/>
              <a:t>ACK</a:t>
            </a:r>
            <a:r>
              <a:rPr lang="ko-KR" altLang="en-US" sz="1400"/>
              <a:t>를 대치하는 것이 아닌 송신측에게 부가 정보를 알려주기 위해 사용</a:t>
            </a:r>
            <a:endParaRPr lang="en-US" altLang="ko-KR" sz="1400"/>
          </a:p>
          <a:p>
            <a:pPr lvl="2"/>
            <a:r>
              <a:rPr lang="en-US" altLang="ko-KR" sz="1400"/>
              <a:t>SACK</a:t>
            </a:r>
            <a:r>
              <a:rPr lang="ko-KR" altLang="en-US" sz="1400"/>
              <a:t>는 순서에 맞지 않게 들어 온 데이터 블록과 중복 세그먼트를 알림</a:t>
            </a:r>
            <a:endParaRPr lang="en-US" altLang="ko-KR" sz="1400"/>
          </a:p>
          <a:p>
            <a:pPr lvl="2"/>
            <a:r>
              <a:rPr lang="ko-KR" altLang="en-US" sz="1400"/>
              <a:t>하지만 </a:t>
            </a:r>
            <a:r>
              <a:rPr lang="en-US" altLang="ko-KR" sz="1400"/>
              <a:t>TCP </a:t>
            </a:r>
            <a:r>
              <a:rPr lang="ko-KR" altLang="en-US" sz="1400"/>
              <a:t>헤더에는 이러한 유형의 정보를 추가할 수 있는 여분의 공간이 없기 때문에 </a:t>
            </a:r>
            <a:r>
              <a:rPr lang="en-US" altLang="ko-KR" sz="1400"/>
              <a:t>SACK</a:t>
            </a:r>
            <a:r>
              <a:rPr lang="ko-KR" altLang="en-US" sz="1400"/>
              <a:t>는 </a:t>
            </a:r>
            <a:r>
              <a:rPr lang="en-US" altLang="ko-KR" sz="1400"/>
              <a:t>TCP </a:t>
            </a:r>
            <a:r>
              <a:rPr lang="ko-KR" altLang="en-US" sz="1400"/>
              <a:t>헤더 끝에 옵션 형태로 구현</a:t>
            </a:r>
            <a:endParaRPr lang="en-US" altLang="ko-KR" sz="1400"/>
          </a:p>
          <a:p>
            <a:pPr lvl="2"/>
            <a:endParaRPr lang="en-US" altLang="ko-KR" sz="800"/>
          </a:p>
          <a:p>
            <a:r>
              <a:rPr lang="ko-KR" altLang="en-US" sz="2400"/>
              <a:t>재전송</a:t>
            </a:r>
            <a:endParaRPr lang="en-US" altLang="ko-KR" sz="800"/>
          </a:p>
          <a:p>
            <a:pPr lvl="1"/>
            <a:r>
              <a:rPr lang="ko-KR" altLang="en-US" sz="1800"/>
              <a:t>오류 제어 메커니즘의 핵심은 세그먼트의 재전송</a:t>
            </a:r>
            <a:endParaRPr lang="en-US" altLang="ko-KR" sz="1800"/>
          </a:p>
          <a:p>
            <a:pPr lvl="1"/>
            <a:r>
              <a:rPr lang="ko-KR" altLang="en-US" sz="1800"/>
              <a:t>전송된 세그먼트는 확인응답되기 전까지 버퍼에 저장</a:t>
            </a:r>
            <a:endParaRPr lang="en-US" altLang="ko-KR" sz="1800"/>
          </a:p>
          <a:p>
            <a:pPr lvl="1"/>
            <a:r>
              <a:rPr lang="ko-KR" altLang="en-US" sz="1800"/>
              <a:t>재전송 타이머가 만료되거나 송신측 버퍼에 있는 첫 번째 세그먼트에 대한 </a:t>
            </a:r>
            <a:r>
              <a:rPr lang="en-US" altLang="ko-KR" sz="1800"/>
              <a:t>3</a:t>
            </a:r>
            <a:r>
              <a:rPr lang="ko-KR" altLang="en-US" sz="1800"/>
              <a:t>개의 중복 </a:t>
            </a:r>
            <a:r>
              <a:rPr lang="en-US" altLang="ko-KR" sz="1800"/>
              <a:t>ACK</a:t>
            </a:r>
            <a:r>
              <a:rPr lang="ko-KR" altLang="en-US" sz="1800"/>
              <a:t>를 수신하는 경우 세그먼트는 재전송</a:t>
            </a:r>
            <a:endParaRPr lang="en-US" altLang="ko-KR" sz="1800"/>
          </a:p>
          <a:p>
            <a:pPr lvl="1"/>
            <a:r>
              <a:rPr lang="en-US" altLang="ko-KR" sz="1800"/>
              <a:t>RTO </a:t>
            </a:r>
            <a:r>
              <a:rPr lang="ko-KR" altLang="en-US" sz="1800"/>
              <a:t>이후의 재전송</a:t>
            </a:r>
            <a:endParaRPr lang="en-US" altLang="ko-KR" sz="1800"/>
          </a:p>
          <a:p>
            <a:pPr lvl="2"/>
            <a:r>
              <a:rPr lang="ko-KR" altLang="en-US" sz="1400"/>
              <a:t>송신 </a:t>
            </a:r>
            <a:r>
              <a:rPr lang="en-US" altLang="ko-KR" sz="1400"/>
              <a:t>TCP</a:t>
            </a:r>
            <a:r>
              <a:rPr lang="ko-KR" altLang="en-US" sz="1400"/>
              <a:t>는 각각의 연결을 위해 하나의 재전송 타임</a:t>
            </a:r>
            <a:r>
              <a:rPr lang="en-US" altLang="ko-KR" sz="1400"/>
              <a:t>-</a:t>
            </a:r>
            <a:r>
              <a:rPr lang="ko-KR" altLang="en-US" sz="1400"/>
              <a:t>아웃</a:t>
            </a:r>
            <a:r>
              <a:rPr lang="en-US" altLang="ko-KR" sz="1400"/>
              <a:t>(RTO, Retransmission Time-Out) </a:t>
            </a:r>
            <a:r>
              <a:rPr lang="ko-KR" altLang="en-US" sz="1400"/>
              <a:t>사용 </a:t>
            </a:r>
            <a:r>
              <a:rPr lang="en-US" altLang="ko-KR" sz="1400"/>
              <a:t>(</a:t>
            </a:r>
            <a:r>
              <a:rPr lang="ko-KR" altLang="en-US" sz="1400"/>
              <a:t>타이머가 만료되면 </a:t>
            </a:r>
            <a:r>
              <a:rPr lang="en-US" altLang="ko-KR" sz="1400"/>
              <a:t>TCP</a:t>
            </a:r>
            <a:r>
              <a:rPr lang="ko-KR" altLang="en-US" sz="1400"/>
              <a:t>는 버퍼의 가장 작은 순서 번호 세그먼트를 전송</a:t>
            </a:r>
            <a:r>
              <a:rPr lang="en-US" altLang="ko-KR" sz="1400"/>
              <a:t>)</a:t>
            </a:r>
          </a:p>
          <a:p>
            <a:pPr lvl="2"/>
            <a:r>
              <a:rPr lang="en-US" altLang="ko-KR" sz="1400"/>
              <a:t>TCP</a:t>
            </a:r>
            <a:r>
              <a:rPr lang="ko-KR" altLang="en-US" sz="1400"/>
              <a:t>에서 </a:t>
            </a:r>
            <a:r>
              <a:rPr lang="en-US" altLang="ko-KR" sz="1400"/>
              <a:t>RTO</a:t>
            </a:r>
            <a:r>
              <a:rPr lang="ko-KR" altLang="en-US" sz="1400"/>
              <a:t>의 값은 가변적이며 세그먼트의 왕복시간</a:t>
            </a:r>
            <a:r>
              <a:rPr lang="en-US" altLang="ko-KR" sz="1400"/>
              <a:t>(RTT, Round Trip Time)</a:t>
            </a:r>
            <a:r>
              <a:rPr lang="ko-KR" altLang="en-US" sz="1400"/>
              <a:t>을 기반으로 업데이트 이뤄짐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25827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다음은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16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진수의 형식으로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UDP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헤더를 나타낸 것이다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ea typeface="휴먼엑스포" pitchFamily="18" charset="-127"/>
              </a:rPr>
              <a:t>.</a:t>
            </a:r>
          </a:p>
        </p:txBody>
      </p:sp>
      <p:grpSp>
        <p:nvGrpSpPr>
          <p:cNvPr id="8601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8602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840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24.1</a:t>
              </a:r>
            </a:p>
          </p:txBody>
        </p:sp>
      </p:grpSp>
      <p:sp>
        <p:nvSpPr>
          <p:cNvPr id="86020" name="Text Box 20"/>
          <p:cNvSpPr txBox="1">
            <a:spLocks noChangeArrowheads="1"/>
          </p:cNvSpPr>
          <p:nvPr/>
        </p:nvSpPr>
        <p:spPr bwMode="auto">
          <a:xfrm>
            <a:off x="152400" y="2895600"/>
            <a:ext cx="88392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발신지 포트번호는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목적지 포트번호는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사용자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데이터그램의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총 길이는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데이터의 길이는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데이터의 전송 방향이 클라이언트로부터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서버쪽으로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인가 </a:t>
            </a:r>
            <a:b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아니면 반대의 방향인가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클라이언트 프로세스는 무엇인가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grpSp>
        <p:nvGrpSpPr>
          <p:cNvPr id="86021" name="Group 1"/>
          <p:cNvGrpSpPr>
            <a:grpSpLocks/>
          </p:cNvGrpSpPr>
          <p:nvPr/>
        </p:nvGrpSpPr>
        <p:grpSpPr bwMode="auto">
          <a:xfrm>
            <a:off x="1676400" y="1828800"/>
            <a:ext cx="6096000" cy="730250"/>
            <a:chOff x="1676400" y="1828800"/>
            <a:chExt cx="6095239" cy="729815"/>
          </a:xfrm>
        </p:grpSpPr>
        <p:pic>
          <p:nvPicPr>
            <p:cNvPr id="860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828800"/>
              <a:ext cx="6095239" cy="729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4" name="Rectangle 9"/>
            <p:cNvSpPr>
              <a:spLocks noChangeArrowheads="1"/>
            </p:cNvSpPr>
            <p:nvPr/>
          </p:nvSpPr>
          <p:spPr bwMode="auto">
            <a:xfrm>
              <a:off x="1676400" y="1939977"/>
              <a:ext cx="6035040" cy="548640"/>
            </a:xfrm>
            <a:prstGeom prst="rect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401ED-C415-4668-866E-C76B5C44C500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7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89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251315-004C-4829-A37C-B4C9EAF26FB6}" type="slidenum">
              <a:rPr lang="ko-KR" altLang="en-US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150532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ko-KR" altLang="en-US" sz="2400"/>
              <a:t>순서에 맞지 않는 세그먼트</a:t>
            </a:r>
            <a:endParaRPr lang="en-US" altLang="ko-KR" sz="800"/>
          </a:p>
          <a:p>
            <a:pPr lvl="1"/>
            <a:r>
              <a:rPr lang="ko-KR" altLang="en-US" sz="1800"/>
              <a:t>현재의 </a:t>
            </a:r>
            <a:r>
              <a:rPr lang="en-US" altLang="ko-KR" sz="1800"/>
              <a:t>TCP</a:t>
            </a:r>
            <a:r>
              <a:rPr lang="ko-KR" altLang="en-US" sz="1800"/>
              <a:t>에서는 순서에 맞지 않게 들어오는 세그먼트를 버리지 않음</a:t>
            </a:r>
            <a:endParaRPr lang="en-US" altLang="ko-KR" sz="1800"/>
          </a:p>
          <a:p>
            <a:pPr lvl="1"/>
            <a:r>
              <a:rPr lang="ko-KR" altLang="en-US" sz="1800"/>
              <a:t>이 세그먼트를 일시적으로 저장하여 손실된 세그먼트가 도착하기 전까지 이 세그먼트를 순서에 맞지 않는 세그먼트로 표시</a:t>
            </a:r>
            <a:endParaRPr lang="en-US" altLang="ko-KR" sz="1800"/>
          </a:p>
          <a:p>
            <a:pPr lvl="1"/>
            <a:r>
              <a:rPr lang="ko-KR" altLang="en-US" sz="1800"/>
              <a:t>단</a:t>
            </a:r>
            <a:r>
              <a:rPr lang="en-US" altLang="ko-KR" sz="1800"/>
              <a:t>, </a:t>
            </a:r>
            <a:r>
              <a:rPr lang="ko-KR" altLang="en-US" sz="1800"/>
              <a:t>순서에 맞지 않는 세그먼트를 프로세스로 전달하지는 않음</a:t>
            </a:r>
            <a:endParaRPr lang="en-US" altLang="ko-KR" sz="1800"/>
          </a:p>
          <a:p>
            <a:pPr lvl="2"/>
            <a:r>
              <a:rPr lang="en-US" altLang="ko-KR" sz="1400"/>
              <a:t>TCP</a:t>
            </a:r>
            <a:r>
              <a:rPr lang="ko-KR" altLang="en-US" sz="1400"/>
              <a:t>는 데이터가 순서에 맞게 프로세스에 전달되도록 함</a:t>
            </a:r>
            <a:endParaRPr lang="en-US" altLang="ko-KR" sz="400"/>
          </a:p>
        </p:txBody>
      </p:sp>
      <p:sp>
        <p:nvSpPr>
          <p:cNvPr id="5" name="TextBox 4"/>
          <p:cNvSpPr txBox="1"/>
          <p:nvPr/>
        </p:nvSpPr>
        <p:spPr>
          <a:xfrm>
            <a:off x="588963" y="4343400"/>
            <a:ext cx="7869237" cy="10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데이터는 순서에 맞지 않게 도착할 수 있고 또한 수신 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TCP</a:t>
            </a: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에서 일시적으로 보관할 수 있다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그렇지만 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TCP</a:t>
            </a: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는 세그먼트가 순서에 맞지 않게 프로세스로 전달되지 않도록 한다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15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A25F5-D4AC-4608-A1EB-6C1D8FF9ED9D}" type="slidenum">
              <a:rPr lang="ko-KR" altLang="en-US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15155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en-US" altLang="ko-KR" sz="2400"/>
              <a:t>TCP</a:t>
            </a:r>
            <a:r>
              <a:rPr lang="ko-KR" altLang="en-US" sz="2400"/>
              <a:t>에서 데이터 전송을 위한 </a:t>
            </a:r>
            <a:r>
              <a:rPr lang="en-US" altLang="ko-KR" sz="2400"/>
              <a:t>FSM</a:t>
            </a:r>
            <a:endParaRPr lang="en-US" altLang="ko-KR" sz="800"/>
          </a:p>
          <a:p>
            <a:pPr lvl="1"/>
            <a:r>
              <a:rPr lang="en-US" altLang="ko-KR" sz="1800"/>
              <a:t>TCP</a:t>
            </a:r>
            <a:r>
              <a:rPr lang="ko-KR" altLang="en-US" sz="1800"/>
              <a:t>에서의 데이터 전송은 </a:t>
            </a:r>
            <a:r>
              <a:rPr lang="en-US" altLang="ko-KR" sz="1800"/>
              <a:t>GBN</a:t>
            </a:r>
            <a:r>
              <a:rPr lang="ko-KR" altLang="en-US" sz="1800"/>
              <a:t>과 유사한 면이 있지만 </a:t>
            </a:r>
            <a:r>
              <a:rPr lang="en-US" altLang="ko-KR" sz="1800"/>
              <a:t>SR </a:t>
            </a:r>
            <a:r>
              <a:rPr lang="ko-KR" altLang="en-US" sz="1800"/>
              <a:t>프로토콜에 더 유사함</a:t>
            </a:r>
            <a:endParaRPr lang="en-US" altLang="ko-KR" sz="1800"/>
          </a:p>
          <a:p>
            <a:pPr lvl="1"/>
            <a:r>
              <a:rPr lang="en-US" altLang="ko-KR" sz="1800"/>
              <a:t>TCP</a:t>
            </a:r>
            <a:r>
              <a:rPr lang="ko-KR" altLang="en-US" sz="1800"/>
              <a:t>는 순서에 어긋난 세그먼트를 수신하기 때문에 </a:t>
            </a:r>
            <a:r>
              <a:rPr lang="en-US" altLang="ko-KR" sz="1800"/>
              <a:t>SR </a:t>
            </a:r>
            <a:r>
              <a:rPr lang="ko-KR" altLang="en-US" sz="1800"/>
              <a:t>프로토콜과 유사하게 동작한다고 간주할 수 있으나 고유의 확인응답은 누적이기 때문에 </a:t>
            </a:r>
            <a:r>
              <a:rPr lang="en-US" altLang="ko-KR" sz="1800"/>
              <a:t>GBN</a:t>
            </a:r>
            <a:r>
              <a:rPr lang="ko-KR" altLang="en-US" sz="1800"/>
              <a:t>처럼 보임</a:t>
            </a:r>
            <a:endParaRPr lang="en-US" altLang="ko-KR" sz="1800"/>
          </a:p>
          <a:p>
            <a:pPr lvl="1"/>
            <a:r>
              <a:rPr lang="ko-KR" altLang="en-US" sz="1800"/>
              <a:t>그러나 </a:t>
            </a:r>
            <a:r>
              <a:rPr lang="en-US" altLang="ko-KR" sz="1800"/>
              <a:t>SACK</a:t>
            </a:r>
            <a:r>
              <a:rPr lang="ko-KR" altLang="en-US" sz="1800"/>
              <a:t>를 이용하는 </a:t>
            </a:r>
            <a:r>
              <a:rPr lang="en-US" altLang="ko-KR" sz="1800"/>
              <a:t>TCP</a:t>
            </a:r>
            <a:r>
              <a:rPr lang="ko-KR" altLang="en-US" sz="1800"/>
              <a:t>는 </a:t>
            </a:r>
            <a:r>
              <a:rPr lang="en-US" altLang="ko-KR" sz="1800"/>
              <a:t>SR</a:t>
            </a:r>
            <a:r>
              <a:rPr lang="ko-KR" altLang="en-US" sz="1800"/>
              <a:t>에 더 가까움</a:t>
            </a:r>
            <a:endParaRPr lang="en-US" altLang="ko-KR" sz="1800"/>
          </a:p>
        </p:txBody>
      </p:sp>
      <p:sp>
        <p:nvSpPr>
          <p:cNvPr id="5" name="TextBox 4"/>
          <p:cNvSpPr txBox="1"/>
          <p:nvPr/>
        </p:nvSpPr>
        <p:spPr>
          <a:xfrm>
            <a:off x="588963" y="4343400"/>
            <a:ext cx="7869237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TCP</a:t>
            </a: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는 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Selective-Repeat </a:t>
            </a: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프로토콜의 최상의 모델이다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35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C4D6-70CD-469D-AA64-1E69A6AA12FB}" type="slidenum">
              <a:rPr lang="ko-KR" altLang="en-US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152580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en-US" altLang="ko-KR" sz="2400"/>
              <a:t>TCP</a:t>
            </a:r>
            <a:r>
              <a:rPr lang="ko-KR" altLang="en-US" sz="2400"/>
              <a:t>에서 데이터 전송을 위한 </a:t>
            </a:r>
            <a:r>
              <a:rPr lang="en-US" altLang="ko-KR" sz="2400"/>
              <a:t>FSM</a:t>
            </a:r>
            <a:endParaRPr lang="en-US" altLang="ko-KR" sz="800"/>
          </a:p>
          <a:p>
            <a:pPr lvl="1"/>
            <a:r>
              <a:rPr lang="ko-KR" altLang="en-US" sz="1800"/>
              <a:t>송신측 </a:t>
            </a:r>
            <a:r>
              <a:rPr lang="en-US" altLang="ko-KR" sz="1800"/>
              <a:t>FSM</a:t>
            </a:r>
          </a:p>
        </p:txBody>
      </p:sp>
      <p:sp>
        <p:nvSpPr>
          <p:cNvPr id="15258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24.22: TCP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송신측의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단순화된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258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133600"/>
            <a:ext cx="5719763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619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D632D-611C-4F8A-88F9-AF1DD511C4EB}" type="slidenum">
              <a:rPr lang="ko-KR" altLang="en-US" smtClean="0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153604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r>
              <a:rPr lang="en-US" altLang="ko-KR" sz="2400"/>
              <a:t>TCP</a:t>
            </a:r>
            <a:r>
              <a:rPr lang="ko-KR" altLang="en-US" sz="2400"/>
              <a:t>에서 데이터 전송을 위한 </a:t>
            </a:r>
            <a:r>
              <a:rPr lang="en-US" altLang="ko-KR" sz="2400"/>
              <a:t>FSM</a:t>
            </a:r>
            <a:endParaRPr lang="en-US" altLang="ko-KR" sz="800"/>
          </a:p>
          <a:p>
            <a:pPr lvl="1"/>
            <a:r>
              <a:rPr lang="ko-KR" altLang="en-US" sz="1800"/>
              <a:t>수신측</a:t>
            </a:r>
            <a:r>
              <a:rPr lang="en-US" altLang="ko-KR" sz="1800"/>
              <a:t> FSM</a:t>
            </a:r>
          </a:p>
        </p:txBody>
      </p:sp>
      <p:sp>
        <p:nvSpPr>
          <p:cNvPr id="15360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24.23:  TCP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수신측의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단순화된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44688"/>
            <a:ext cx="6162675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286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C5596-6A5B-48B6-91DC-EBE659654E0F}" type="slidenum">
              <a:rPr lang="ko-KR" altLang="en-US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정상 동작 시나리오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데이터가 양방향으로 교환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클라이언트의 첫 세그먼트와 서버의 모든 세그먼트가 규칙 </a:t>
            </a:r>
            <a:r>
              <a:rPr lang="en-US" altLang="ko-KR" sz="1800" dirty="0"/>
              <a:t>1</a:t>
            </a:r>
            <a:r>
              <a:rPr lang="ko-KR" altLang="en-US" sz="1800" dirty="0"/>
              <a:t>이 적용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dirty="0"/>
              <a:t>모두 전송한 측에서 수신하고자 하는 다음 바이트 번호가 표시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800" dirty="0"/>
              <a:t>규칙 </a:t>
            </a:r>
            <a:r>
              <a:rPr lang="en-US" altLang="ko-KR" sz="1800" dirty="0"/>
              <a:t>2</a:t>
            </a:r>
            <a:r>
              <a:rPr lang="ko-KR" altLang="en-US" sz="1800" dirty="0"/>
              <a:t>에서는 혹시 추가로 도착할 세그먼트 여부를 확인하기 위하여 </a:t>
            </a:r>
            <a:r>
              <a:rPr lang="en-US" altLang="ko-KR" sz="1800" dirty="0"/>
              <a:t>500ms </a:t>
            </a:r>
            <a:r>
              <a:rPr lang="ko-KR" altLang="en-US" sz="1800" dirty="0"/>
              <a:t>동안 확인응답의 전송 보류하고 </a:t>
            </a:r>
            <a:r>
              <a:rPr lang="en-US" altLang="ko-KR" sz="1800" dirty="0"/>
              <a:t>ACK-</a:t>
            </a:r>
            <a:r>
              <a:rPr lang="ko-KR" altLang="en-US" sz="1800" dirty="0"/>
              <a:t>지연 타이머가 만료되면 확인응답 전송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세그먼트가 도착하면 또 하나의 </a:t>
            </a:r>
            <a:r>
              <a:rPr lang="en-US" altLang="ko-KR" sz="1800" dirty="0"/>
              <a:t>ACK-</a:t>
            </a:r>
            <a:r>
              <a:rPr lang="ko-KR" altLang="en-US" sz="1800" dirty="0"/>
              <a:t>지연 타이머가 설정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spc="-90" dirty="0"/>
              <a:t>이 타이머가 만료되기 전에 세 번째 세그먼트가 도착하며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규칙 </a:t>
            </a:r>
            <a:r>
              <a:rPr lang="en-US" altLang="ko-KR" sz="1400" spc="-90" dirty="0"/>
              <a:t>3</a:t>
            </a:r>
            <a:r>
              <a:rPr lang="ko-KR" altLang="en-US" sz="1400" spc="-90" dirty="0"/>
              <a:t>에 의해 하나의 확인응답이 전송</a:t>
            </a:r>
            <a:endParaRPr lang="en-US" altLang="ko-KR" sz="1400" spc="-90" dirty="0"/>
          </a:p>
        </p:txBody>
      </p:sp>
      <p:pic>
        <p:nvPicPr>
          <p:cNvPr id="1546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4779963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24.24: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정상 동작</a:t>
            </a:r>
          </a:p>
        </p:txBody>
      </p:sp>
    </p:spTree>
    <p:extLst>
      <p:ext uri="{BB962C8B-B14F-4D97-AF65-F5344CB8AC3E}">
        <p14:creationId xmlns:p14="http://schemas.microsoft.com/office/powerpoint/2010/main" val="259292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514A16-5229-4CC5-98B9-DCDE578EFDC3}" type="slidenum">
              <a:rPr lang="ko-KR" altLang="en-US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손실 세그먼트 시나리오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 err="1"/>
              <a:t>수신측에서는</a:t>
            </a:r>
            <a:r>
              <a:rPr lang="ko-KR" altLang="en-US" sz="1800" dirty="0"/>
              <a:t> 손실되거나 훼손된 세그먼트를 동일한 방법으로 처리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spc="-90" dirty="0"/>
              <a:t>손실 세그먼트라는 것은 네트워크 내의 어딘가에서 폐기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/>
              <a:t>훼손 세그먼트는 수신자에 의해서 폐기</a:t>
            </a:r>
            <a:endParaRPr lang="en-US" altLang="ko-KR" sz="1800" spc="-90" dirty="0"/>
          </a:p>
          <a:p>
            <a:pPr lvl="1">
              <a:defRPr/>
            </a:pPr>
            <a:r>
              <a:rPr lang="ko-KR" altLang="en-US" sz="1800" spc="-90" dirty="0"/>
              <a:t>그림은 단방향 데이터 전송 시나리오</a:t>
            </a:r>
            <a:endParaRPr lang="en-US" altLang="ko-KR" sz="1800" spc="-90" dirty="0"/>
          </a:p>
          <a:p>
            <a:pPr lvl="2">
              <a:defRPr/>
            </a:pPr>
            <a:r>
              <a:rPr lang="ko-KR" altLang="en-US" sz="1400" spc="-90" dirty="0"/>
              <a:t>송신자가 </a:t>
            </a:r>
            <a:r>
              <a:rPr lang="ko-KR" altLang="en-US" sz="1400" spc="-90" dirty="0" err="1"/>
              <a:t>첫번째와</a:t>
            </a:r>
            <a:r>
              <a:rPr lang="ko-KR" altLang="en-US" sz="1400" spc="-90" dirty="0"/>
              <a:t> </a:t>
            </a:r>
            <a:r>
              <a:rPr lang="ko-KR" altLang="en-US" sz="1400" spc="-90" dirty="0" err="1"/>
              <a:t>두번째</a:t>
            </a:r>
            <a:r>
              <a:rPr lang="ko-KR" altLang="en-US" sz="1400" spc="-90" dirty="0"/>
              <a:t> 세그먼트를 전송하고</a:t>
            </a:r>
            <a:r>
              <a:rPr lang="en-US" altLang="ko-KR" sz="1400" spc="-90" dirty="0"/>
              <a:t>, ACK</a:t>
            </a:r>
            <a:r>
              <a:rPr lang="ko-KR" altLang="en-US" sz="1400" spc="-90" dirty="0"/>
              <a:t>에 의해서 확인응답 됨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/>
              <a:t>세 번째 세그먼트는 손실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/>
              <a:t>수신자는 네 번째 세그먼트를 수신하였지만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이 세그먼트는 순서가 맞지 않아 순서가 연속되지 않음을 표시하기 위해 빈 공간을 </a:t>
            </a:r>
            <a:r>
              <a:rPr lang="ko-KR" altLang="en-US" sz="1400" spc="-90" dirty="0" err="1"/>
              <a:t>만듬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/>
              <a:t>빈 공간이 채워지기 전까지는 프로세스로 전달하지 않음</a:t>
            </a:r>
            <a:endParaRPr lang="en-US" altLang="ko-KR" sz="1400" spc="-90" dirty="0"/>
          </a:p>
          <a:p>
            <a:pPr lvl="1">
              <a:defRPr/>
            </a:pPr>
            <a:endParaRPr lang="en-US" altLang="ko-KR" sz="1400" spc="-90" dirty="0"/>
          </a:p>
        </p:txBody>
      </p:sp>
      <p:sp>
        <p:nvSpPr>
          <p:cNvPr id="155653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손실 세그먼트</a:t>
            </a:r>
          </a:p>
        </p:txBody>
      </p:sp>
      <p:pic>
        <p:nvPicPr>
          <p:cNvPr id="1556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5237163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6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CF8250-649B-4892-82D5-7BF1EBE8385C}" type="slidenum">
              <a:rPr lang="ko-KR" altLang="en-US" smtClean="0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빠른 재전송 시나리오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이 시나리오는 </a:t>
            </a:r>
            <a:r>
              <a:rPr lang="en-US" altLang="ko-KR" sz="1800" spc="-80" dirty="0"/>
              <a:t>RTO </a:t>
            </a:r>
            <a:r>
              <a:rPr lang="ko-KR" altLang="en-US" sz="1800" spc="-80" dirty="0"/>
              <a:t>값이 좀더 크다는 것을 제외하면 두 번째 시나리오와 동일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90" dirty="0" err="1"/>
              <a:t>수신측은</a:t>
            </a:r>
            <a:r>
              <a:rPr lang="ko-KR" altLang="en-US" sz="1400" spc="-90" dirty="0"/>
              <a:t> 네 번째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다섯 번째와 여섯 번째 세그먼트 각각을 수신할 때 마다 확인응답을 전송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 err="1"/>
              <a:t>송신측은</a:t>
            </a:r>
            <a:r>
              <a:rPr lang="ko-KR" altLang="en-US" sz="1400" spc="-90" dirty="0"/>
              <a:t> 동일한 값을 갖는 네 개의 확인응답을 수신</a:t>
            </a:r>
            <a:endParaRPr lang="en-US" altLang="ko-KR" sz="1400" spc="-90" dirty="0"/>
          </a:p>
          <a:p>
            <a:pPr lvl="2">
              <a:defRPr/>
            </a:pPr>
            <a:r>
              <a:rPr lang="ko-KR" altLang="en-US" sz="1400" spc="-90" dirty="0"/>
              <a:t>세 번째 세그먼트에 대한 타이머가 만료되지 않았지만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빠른 재전송을 위한 규칙에 의해 </a:t>
            </a:r>
            <a:r>
              <a:rPr lang="ko-KR" altLang="en-US" sz="1400" spc="-90" dirty="0" err="1"/>
              <a:t>송신측은</a:t>
            </a:r>
            <a:r>
              <a:rPr lang="ko-KR" altLang="en-US" sz="1400" spc="-90" dirty="0"/>
              <a:t> 확인응답이 기대하는 세그먼트인 세 번째 세그먼트를 즉시 재전송 함</a:t>
            </a:r>
            <a:endParaRPr lang="en-US" altLang="ko-KR" sz="1000" spc="-90" dirty="0"/>
          </a:p>
        </p:txBody>
      </p:sp>
      <p:sp>
        <p:nvSpPr>
          <p:cNvPr id="15667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24.26: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빠른 재전송</a:t>
            </a:r>
          </a:p>
        </p:txBody>
      </p:sp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971800"/>
            <a:ext cx="4879975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9719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1079F-416E-4258-8DB3-F5FFE28C873E}" type="slidenum">
              <a:rPr lang="ko-KR" altLang="en-US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자동으로 교정되는 </a:t>
            </a:r>
            <a:r>
              <a:rPr lang="en-US" altLang="ko-KR" sz="2400" dirty="0"/>
              <a:t>ACK</a:t>
            </a:r>
            <a:r>
              <a:rPr lang="ko-KR" altLang="en-US" sz="2400" dirty="0"/>
              <a:t>의 손실 시나리오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누적 확인응답을 이용하는 주요 장점인 손실된 확인응답 정보가 다음 확인응답에 포함되는 상황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90" dirty="0"/>
              <a:t>데이터의 수신자에 의해 전송된 확인응답이 손실되는 경우</a:t>
            </a:r>
            <a:endParaRPr lang="en-US" altLang="ko-KR" sz="1400" spc="-90" dirty="0"/>
          </a:p>
          <a:p>
            <a:pPr lvl="2">
              <a:defRPr/>
            </a:pPr>
            <a:r>
              <a:rPr lang="en-US" altLang="ko-KR" sz="1400" spc="-90" dirty="0"/>
              <a:t>TCP </a:t>
            </a:r>
            <a:r>
              <a:rPr lang="ko-KR" altLang="en-US" sz="1400" spc="-90" dirty="0"/>
              <a:t>확인응답 메커니즘에서는 발신지 </a:t>
            </a:r>
            <a:r>
              <a:rPr lang="en-US" altLang="ko-KR" sz="1400" spc="-90" dirty="0"/>
              <a:t>TCP</a:t>
            </a:r>
            <a:r>
              <a:rPr lang="ko-KR" altLang="en-US" sz="1400" spc="-90" dirty="0"/>
              <a:t>가 확인응답이 손실되었는지를 알아채지 못할 수 있음</a:t>
            </a:r>
            <a:endParaRPr lang="en-US" altLang="ko-KR" sz="1400" spc="-90" dirty="0"/>
          </a:p>
          <a:p>
            <a:pPr lvl="2">
              <a:defRPr/>
            </a:pPr>
            <a:r>
              <a:rPr lang="en-US" altLang="ko-KR" sz="1400" spc="-90" dirty="0"/>
              <a:t>TCP</a:t>
            </a:r>
            <a:r>
              <a:rPr lang="ko-KR" altLang="en-US" sz="1400" spc="-90" dirty="0"/>
              <a:t>는 누적 확인응답 시스템을 이용</a:t>
            </a:r>
            <a:br>
              <a:rPr lang="en-US" altLang="ko-KR" sz="1400" spc="-90" dirty="0"/>
            </a:br>
            <a:r>
              <a:rPr lang="en-US" altLang="ko-KR" sz="1400" spc="-90" dirty="0"/>
              <a:t>(</a:t>
            </a:r>
            <a:r>
              <a:rPr lang="ko-KR" altLang="en-US" sz="1400" spc="-90" dirty="0"/>
              <a:t>즉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다음 확인응답은 자동으로 이전 확인응답의 손실을 보정하는 것</a:t>
            </a:r>
            <a:r>
              <a:rPr lang="en-US" altLang="ko-KR" sz="1400" spc="-90" dirty="0"/>
              <a:t>)</a:t>
            </a:r>
            <a:endParaRPr lang="en-US" altLang="ko-KR" sz="1000" spc="-90" dirty="0"/>
          </a:p>
        </p:txBody>
      </p:sp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3429000"/>
            <a:ext cx="5437187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24.27: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확인응답 손실</a:t>
            </a:r>
          </a:p>
        </p:txBody>
      </p:sp>
    </p:spTree>
    <p:extLst>
      <p:ext uri="{BB962C8B-B14F-4D97-AF65-F5344CB8AC3E}">
        <p14:creationId xmlns:p14="http://schemas.microsoft.com/office/powerpoint/2010/main" val="3053246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24.3.8  Error Control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21F43-4BB6-454A-BDC6-923DB35100B2}" type="slidenum">
              <a:rPr lang="ko-KR" altLang="en-US" smtClean="0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세그먼트를 재전송함으로써 교정되는 확인응답의 손실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누적 확인응답을 이용하는 주요 장점인 손실된 확인응답 정보가 다음 확인응답에 포함되는 상황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90" dirty="0"/>
              <a:t>데이터의 수신자에 의해 전송된 확인응답이 손실되는 경우</a:t>
            </a:r>
            <a:endParaRPr lang="en-US" altLang="ko-KR" sz="1400" spc="-90" dirty="0"/>
          </a:p>
          <a:p>
            <a:pPr lvl="2">
              <a:defRPr/>
            </a:pPr>
            <a:r>
              <a:rPr lang="en-US" altLang="ko-KR" sz="1400" spc="-90" dirty="0"/>
              <a:t>TCP </a:t>
            </a:r>
            <a:r>
              <a:rPr lang="ko-KR" altLang="en-US" sz="1400" spc="-90" dirty="0"/>
              <a:t>확인응답 메커니즘에서는 발신지 </a:t>
            </a:r>
            <a:r>
              <a:rPr lang="en-US" altLang="ko-KR" sz="1400" spc="-90" dirty="0"/>
              <a:t>TCP</a:t>
            </a:r>
            <a:r>
              <a:rPr lang="ko-KR" altLang="en-US" sz="1400" spc="-90" dirty="0"/>
              <a:t>가 확인응답이 손실되었는지를 알아채지 못할 수 있음</a:t>
            </a:r>
            <a:endParaRPr lang="en-US" altLang="ko-KR" sz="1400" spc="-90" dirty="0"/>
          </a:p>
          <a:p>
            <a:pPr lvl="2">
              <a:defRPr/>
            </a:pPr>
            <a:r>
              <a:rPr lang="en-US" altLang="ko-KR" sz="1400" spc="-90" dirty="0"/>
              <a:t>TCP</a:t>
            </a:r>
            <a:r>
              <a:rPr lang="ko-KR" altLang="en-US" sz="1400" spc="-90" dirty="0"/>
              <a:t>는 누적 확인응답 시스템을 이용</a:t>
            </a:r>
            <a:br>
              <a:rPr lang="en-US" altLang="ko-KR" sz="1400" spc="-90" dirty="0"/>
            </a:br>
            <a:r>
              <a:rPr lang="en-US" altLang="ko-KR" sz="1400" spc="-90" dirty="0"/>
              <a:t>(</a:t>
            </a:r>
            <a:r>
              <a:rPr lang="ko-KR" altLang="en-US" sz="1400" spc="-90" dirty="0"/>
              <a:t>즉</a:t>
            </a:r>
            <a:r>
              <a:rPr lang="en-US" altLang="ko-KR" sz="1400" spc="-90" dirty="0"/>
              <a:t>, </a:t>
            </a:r>
            <a:r>
              <a:rPr lang="ko-KR" altLang="en-US" sz="1400" spc="-90" dirty="0"/>
              <a:t>다음 확인응답은 자동으로 이전 확인응답의 손실을 보정하는 것</a:t>
            </a:r>
            <a:r>
              <a:rPr lang="en-US" altLang="ko-KR" sz="1400" spc="-90" dirty="0"/>
              <a:t>)</a:t>
            </a:r>
            <a:endParaRPr lang="en-US" altLang="ko-KR" sz="1000" spc="-90" dirty="0"/>
          </a:p>
        </p:txBody>
      </p:sp>
      <p:sp>
        <p:nvSpPr>
          <p:cNvPr id="15872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24.28: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세그먼트를 재전송함으로써 교정되는 확인응답의 손실</a:t>
            </a:r>
          </a:p>
        </p:txBody>
      </p:sp>
      <p:pic>
        <p:nvPicPr>
          <p:cNvPr id="158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4176464" cy="20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157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300" b="1" dirty="0">
                <a:solidFill>
                  <a:srgbClr val="000000"/>
                </a:solidFill>
                <a:latin typeface="Times New Roman" pitchFamily="18" charset="0"/>
              </a:rPr>
              <a:t>TCP</a:t>
            </a:r>
            <a:r>
              <a:rPr lang="ko-KR" altLang="en-US" sz="2300" b="1" dirty="0">
                <a:solidFill>
                  <a:srgbClr val="000000"/>
                </a:solidFill>
                <a:latin typeface="Times New Roman" pitchFamily="18" charset="0"/>
              </a:rPr>
              <a:t>는 네트워크에서 혼잡 제어를 위해 다른 정책들을 사용한다</a:t>
            </a:r>
            <a:r>
              <a:rPr lang="en-US" altLang="ko-KR" sz="23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Times New Roman" pitchFamily="18" charset="0"/>
              </a:rPr>
              <a:t>이 절에서는 </a:t>
            </a:r>
            <a:r>
              <a:rPr lang="en-US" altLang="ko-KR" sz="2300" b="1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ko-KR" altLang="en-US" sz="2300" b="1" dirty="0">
                <a:solidFill>
                  <a:srgbClr val="000000"/>
                </a:solidFill>
                <a:latin typeface="Times New Roman" pitchFamily="18" charset="0"/>
              </a:rPr>
              <a:t>가지 정책에 대해 다룬다</a:t>
            </a:r>
            <a:r>
              <a:rPr lang="en-US" altLang="ko-KR" sz="2300" b="1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59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B8B744-A950-4162-AA39-6088D4FDDB41}" type="slidenum">
              <a:rPr lang="ko-KR" altLang="en-US" smtClean="0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18" name="Rectangle 11"/>
          <p:cNvSpPr/>
          <p:nvPr/>
        </p:nvSpPr>
        <p:spPr>
          <a:xfrm>
            <a:off x="457200" y="2709863"/>
            <a:ext cx="78644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혼잡 윈도우</a:t>
            </a:r>
            <a:endParaRPr lang="en-US" altLang="ko-KR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Rectangle 12"/>
          <p:cNvSpPr/>
          <p:nvPr/>
        </p:nvSpPr>
        <p:spPr>
          <a:xfrm>
            <a:off x="457200" y="3319463"/>
            <a:ext cx="7864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혼잡 감지</a:t>
            </a:r>
            <a:endParaRPr lang="en-US" altLang="ko-KR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" name="Rectangle 14"/>
          <p:cNvSpPr/>
          <p:nvPr/>
        </p:nvSpPr>
        <p:spPr>
          <a:xfrm>
            <a:off x="441325" y="3903663"/>
            <a:ext cx="7864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혼잡 정책</a:t>
            </a:r>
            <a:endParaRPr lang="en-US" altLang="ko-KR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" name="Rectangle 17"/>
          <p:cNvSpPr/>
          <p:nvPr/>
        </p:nvSpPr>
        <p:spPr>
          <a:xfrm>
            <a:off x="441325" y="4487863"/>
            <a:ext cx="7864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전송 정책</a:t>
            </a:r>
            <a:endParaRPr lang="en-US" altLang="ko-KR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" name="Rectangle 19"/>
          <p:cNvSpPr/>
          <p:nvPr/>
        </p:nvSpPr>
        <p:spPr>
          <a:xfrm>
            <a:off x="441325" y="5072063"/>
            <a:ext cx="7864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가산증가</a:t>
            </a:r>
            <a:r>
              <a:rPr lang="en-US" altLang="ko-KR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지수감소</a:t>
            </a:r>
            <a:endParaRPr lang="en-US" altLang="ko-KR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" name="Rectangle 20"/>
          <p:cNvSpPr/>
          <p:nvPr/>
        </p:nvSpPr>
        <p:spPr>
          <a:xfrm>
            <a:off x="441325" y="5656263"/>
            <a:ext cx="7864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/>
            </a:pPr>
            <a:r>
              <a:rPr lang="en-US" altLang="ko-KR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TCP </a:t>
            </a:r>
            <a:r>
              <a:rPr lang="ko-KR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처리량</a:t>
            </a:r>
            <a:endParaRPr lang="en-US" altLang="ko-KR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309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발신지 포트번호는 처음 네 개의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진수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(CB84)</a:t>
            </a:r>
            <a:r>
              <a:rPr lang="en-US" altLang="ko-KR" sz="2400" i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이며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십진수로 표현하면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52100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목적지 포트번호는 두 번째 네 개의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진수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(000D)</a:t>
            </a:r>
            <a:r>
              <a:rPr lang="en-US" altLang="ko-KR" sz="2400" i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이며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십진수로 표현하면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13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세 번째 네 개의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진수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(001C)</a:t>
            </a:r>
            <a:r>
              <a:rPr lang="en-US" altLang="ko-KR" sz="2400" i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UDP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패킷의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전체 길이를 나타내며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28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바이트 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데이터의 길이는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패킷의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전체 길이에서 헤더의 길이를 뺀 것으로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 – 8 = 20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바이트 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목적지 포트번호가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 (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잘알려진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포트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이므로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클라이언트로부터 서버로 </a:t>
            </a:r>
            <a:r>
              <a:rPr lang="ko-KR" altLang="en-US" sz="2400" i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패킷이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전송되었다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f.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클라이언트 프로세스는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Daytime(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표 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24.1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참고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ko-KR" altLang="en-US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8704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8704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3318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</a:t>
              </a:r>
              <a:r>
                <a:rPr lang="en-US" altLang="ko-KR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24.1</a:t>
              </a: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 (continue)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30D334-C620-436C-A9A9-11AD4DC49866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313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A9B3A-9701-4C71-B944-169C86CB6AA3}" type="slidenum">
              <a:rPr lang="ko-KR" altLang="en-US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윈도우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spc="-80" dirty="0"/>
              <a:t>TCP</a:t>
            </a:r>
            <a:r>
              <a:rPr lang="ko-KR" altLang="en-US" sz="1800" spc="-80" dirty="0"/>
              <a:t>는 </a:t>
            </a:r>
            <a:r>
              <a:rPr lang="en-US" altLang="ko-KR" sz="1800" spc="-80" dirty="0"/>
              <a:t>IP</a:t>
            </a:r>
            <a:r>
              <a:rPr lang="ko-KR" altLang="en-US" sz="1800" spc="-80" dirty="0"/>
              <a:t>를 사용하는 종단 대 종단 프로토콜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600" spc="-80" dirty="0" err="1"/>
              <a:t>라우터에서의</a:t>
            </a:r>
            <a:r>
              <a:rPr lang="ko-KR" altLang="en-US" sz="1600" spc="-80" dirty="0"/>
              <a:t> 혼잡은 </a:t>
            </a:r>
            <a:r>
              <a:rPr lang="en-US" altLang="ko-KR" sz="1600" spc="-80" dirty="0"/>
              <a:t>IP </a:t>
            </a:r>
            <a:r>
              <a:rPr lang="ko-KR" altLang="en-US" sz="1600" spc="-80" dirty="0"/>
              <a:t>영역 </a:t>
            </a:r>
            <a:r>
              <a:rPr lang="en-US" altLang="ko-KR" sz="1600" spc="-80" dirty="0"/>
              <a:t>-&gt; IP</a:t>
            </a:r>
            <a:r>
              <a:rPr lang="ko-KR" altLang="en-US" sz="1600" spc="-80" dirty="0"/>
              <a:t>는 단순 프로토콜로 혼잡 제어를 제공 </a:t>
            </a:r>
            <a:r>
              <a:rPr lang="ko-KR" altLang="en-US" sz="1600" spc="-80" dirty="0" err="1"/>
              <a:t>안함</a:t>
            </a:r>
            <a:endParaRPr lang="en-US" altLang="ko-KR" sz="1600" spc="-80" dirty="0"/>
          </a:p>
          <a:p>
            <a:pPr lvl="1">
              <a:defRPr/>
            </a:pPr>
            <a:r>
              <a:rPr lang="ko-KR" altLang="en-US" sz="1800" spc="-80" dirty="0"/>
              <a:t>전송되는 세그먼트들의 개수를 제어하기 위해 </a:t>
            </a:r>
            <a:r>
              <a:rPr lang="en-US" altLang="ko-KR" sz="1800" spc="-80" dirty="0"/>
              <a:t>TCP</a:t>
            </a:r>
            <a:r>
              <a:rPr lang="ko-KR" altLang="en-US" sz="1800" spc="-80" dirty="0"/>
              <a:t>는 네트워크 혼잡 상황에서 윈도우 혼잡 윈도우 </a:t>
            </a:r>
            <a:r>
              <a:rPr lang="en-US" altLang="ko-KR" sz="1800" spc="-80" dirty="0" err="1"/>
              <a:t>cwnd</a:t>
            </a:r>
            <a:r>
              <a:rPr lang="en-US" altLang="ko-KR" sz="1800" spc="-80" dirty="0"/>
              <a:t> </a:t>
            </a:r>
            <a:r>
              <a:rPr lang="ko-KR" altLang="en-US" sz="1800" spc="-80" dirty="0"/>
              <a:t>변수를 사용</a:t>
            </a:r>
            <a:endParaRPr lang="en-US" altLang="ko-KR" sz="1800" spc="-80" dirty="0"/>
          </a:p>
          <a:p>
            <a:pPr lvl="1">
              <a:defRPr/>
            </a:pPr>
            <a:r>
              <a:rPr lang="en-US" altLang="ko-KR" sz="1800" spc="-80" dirty="0" err="1"/>
              <a:t>Cwnd</a:t>
            </a:r>
            <a:r>
              <a:rPr lang="en-US" altLang="ko-KR" sz="1800" spc="-80" dirty="0"/>
              <a:t> </a:t>
            </a:r>
            <a:r>
              <a:rPr lang="ko-KR" altLang="en-US" sz="1800" spc="-80" dirty="0"/>
              <a:t>변수와 </a:t>
            </a:r>
            <a:r>
              <a:rPr lang="en-US" altLang="ko-KR" sz="1800" spc="-80" dirty="0" err="1"/>
              <a:t>rwnd</a:t>
            </a:r>
            <a:r>
              <a:rPr lang="en-US" altLang="ko-KR" sz="1800" spc="-80" dirty="0"/>
              <a:t> </a:t>
            </a:r>
            <a:r>
              <a:rPr lang="ko-KR" altLang="en-US" sz="1800" spc="-80" dirty="0"/>
              <a:t>변수는 </a:t>
            </a:r>
            <a:r>
              <a:rPr lang="en-US" altLang="ko-KR" sz="1800" spc="-80" dirty="0"/>
              <a:t>TCP</a:t>
            </a:r>
            <a:r>
              <a:rPr lang="ko-KR" altLang="en-US" sz="1800" spc="-80" dirty="0"/>
              <a:t>에서 함께 전송 윈도우의 크기를 정의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 err="1"/>
              <a:t>첫번째는</a:t>
            </a:r>
            <a:r>
              <a:rPr lang="ko-KR" altLang="en-US" sz="1800" spc="-80" dirty="0"/>
              <a:t> 중간 네트워크에서의 혼잡에 관련된 것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 err="1"/>
              <a:t>두번째는</a:t>
            </a:r>
            <a:r>
              <a:rPr lang="ko-KR" altLang="en-US" sz="1800" spc="-80" dirty="0"/>
              <a:t> </a:t>
            </a:r>
            <a:r>
              <a:rPr lang="ko-KR" altLang="en-US" sz="1800" spc="-80" dirty="0" err="1"/>
              <a:t>끝단에서의</a:t>
            </a:r>
            <a:r>
              <a:rPr lang="ko-KR" altLang="en-US" sz="1800" spc="-80" dirty="0"/>
              <a:t> 혼잡에 관한 것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/>
              <a:t>실제 윈도우의 크기는 두 값이 최소값</a:t>
            </a:r>
            <a:endParaRPr lang="en-US" altLang="ko-KR" sz="1000" spc="-90" dirty="0"/>
          </a:p>
        </p:txBody>
      </p:sp>
      <p:sp>
        <p:nvSpPr>
          <p:cNvPr id="18" name="TextBox 17"/>
          <p:cNvSpPr txBox="1"/>
          <p:nvPr/>
        </p:nvSpPr>
        <p:spPr>
          <a:xfrm>
            <a:off x="588963" y="5181600"/>
            <a:ext cx="7869237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Actual window size = minimum (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rwnd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)</a:t>
            </a:r>
            <a:endParaRPr lang="ko-KR" alt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20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1AE07-F62D-4B0F-AA9B-2F28387096C1}" type="slidenum">
              <a:rPr lang="ko-KR" altLang="en-US" smtClean="0"/>
              <a:pPr>
                <a:defRPr/>
              </a:pPr>
              <a:t>81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감지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spc="-80" dirty="0"/>
              <a:t>TCP </a:t>
            </a:r>
            <a:r>
              <a:rPr lang="ko-KR" altLang="en-US" sz="1800" spc="-80" dirty="0"/>
              <a:t>송신자는 네트워크에서 타임</a:t>
            </a:r>
            <a:r>
              <a:rPr lang="en-US" altLang="ko-KR" sz="1800" spc="-80" dirty="0"/>
              <a:t>-</a:t>
            </a:r>
            <a:r>
              <a:rPr lang="ko-KR" altLang="en-US" sz="1800" spc="-80" dirty="0"/>
              <a:t>아웃과 세 개의 중복 </a:t>
            </a:r>
            <a:r>
              <a:rPr lang="en-US" altLang="ko-KR" sz="1800" spc="-80" dirty="0"/>
              <a:t>ACK</a:t>
            </a:r>
            <a:r>
              <a:rPr lang="ko-KR" altLang="en-US" sz="1800" spc="-80" dirty="0"/>
              <a:t>의 두 가지 이벤트 발생을 사용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 err="1"/>
              <a:t>첫번째는</a:t>
            </a:r>
            <a:r>
              <a:rPr lang="ko-KR" altLang="en-US" sz="1800" spc="-80" dirty="0"/>
              <a:t> 타임</a:t>
            </a:r>
            <a:r>
              <a:rPr lang="en-US" altLang="ko-KR" sz="1800" spc="-80" dirty="0"/>
              <a:t>-</a:t>
            </a:r>
            <a:r>
              <a:rPr lang="ko-KR" altLang="en-US" sz="1800" spc="-80" dirty="0"/>
              <a:t>아웃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80" dirty="0"/>
              <a:t>만일 </a:t>
            </a:r>
            <a:r>
              <a:rPr lang="en-US" altLang="ko-KR" sz="1400" spc="-80" dirty="0"/>
              <a:t>TCP </a:t>
            </a:r>
            <a:r>
              <a:rPr lang="ko-KR" altLang="en-US" sz="1400" spc="-80" dirty="0"/>
              <a:t>송신자가 타임</a:t>
            </a:r>
            <a:r>
              <a:rPr lang="en-US" altLang="ko-KR" sz="1400" spc="-80" dirty="0"/>
              <a:t>-</a:t>
            </a:r>
            <a:r>
              <a:rPr lang="ko-KR" altLang="en-US" sz="1400" spc="-80" dirty="0"/>
              <a:t>아웃이 발생 전 세그먼트 또는 세그먼트들의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를 받지 못할 경우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세그먼트가 혼잡에 의해 손실되었다고 가정</a:t>
            </a:r>
            <a:endParaRPr lang="en-US" altLang="ko-KR" sz="1400" spc="-80" dirty="0"/>
          </a:p>
          <a:p>
            <a:pPr lvl="1">
              <a:defRPr/>
            </a:pPr>
            <a:r>
              <a:rPr lang="ko-KR" altLang="en-US" sz="1800" spc="-80" dirty="0" err="1"/>
              <a:t>두번째는</a:t>
            </a:r>
            <a:r>
              <a:rPr lang="ko-KR" altLang="en-US" sz="1800" spc="-80" dirty="0"/>
              <a:t> 세 개의 중복 </a:t>
            </a:r>
            <a:r>
              <a:rPr lang="en-US" altLang="ko-KR" sz="1800" spc="-80" dirty="0"/>
              <a:t>ACK</a:t>
            </a:r>
            <a:r>
              <a:rPr lang="ko-KR" altLang="en-US" sz="1800" spc="-80" dirty="0"/>
              <a:t>의 수신</a:t>
            </a:r>
            <a:r>
              <a:rPr lang="en-US" altLang="ko-KR" sz="1800" spc="-80" dirty="0"/>
              <a:t>(</a:t>
            </a:r>
            <a:r>
              <a:rPr lang="ko-KR" altLang="en-US" sz="1800" spc="-80" dirty="0"/>
              <a:t>같은 응답 번호와 </a:t>
            </a:r>
            <a:r>
              <a:rPr lang="en-US" altLang="ko-KR" sz="1800" spc="-80" dirty="0"/>
              <a:t>4</a:t>
            </a:r>
            <a:r>
              <a:rPr lang="ko-KR" altLang="en-US" sz="1800" spc="-80" dirty="0"/>
              <a:t>개의 </a:t>
            </a:r>
            <a:r>
              <a:rPr lang="en-US" altLang="ko-KR" sz="1800" spc="-80" dirty="0"/>
              <a:t>ACK)</a:t>
            </a:r>
          </a:p>
          <a:p>
            <a:pPr lvl="2">
              <a:defRPr/>
            </a:pPr>
            <a:r>
              <a:rPr lang="en-US" altLang="ko-KR" sz="1400" spc="-80" dirty="0"/>
              <a:t>TCP </a:t>
            </a:r>
            <a:r>
              <a:rPr lang="ko-KR" altLang="en-US" sz="1400" spc="-80" dirty="0"/>
              <a:t>수신자가</a:t>
            </a:r>
            <a:r>
              <a:rPr lang="en-US" altLang="ko-KR" sz="1400" spc="-80" dirty="0"/>
              <a:t> </a:t>
            </a:r>
            <a:r>
              <a:rPr lang="ko-KR" altLang="en-US" sz="1400" spc="-80" dirty="0"/>
              <a:t>중복된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를 응답하면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세그먼트가 지연되었다는 신호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그러나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세 개의 중복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를 보내는 것은 네트워크에서 혼잡 때문에 세그먼트가 손실된 것</a:t>
            </a:r>
            <a:endParaRPr lang="en-US" altLang="ko-KR" sz="1400" spc="-80" dirty="0"/>
          </a:p>
          <a:p>
            <a:pPr lvl="1">
              <a:defRPr/>
            </a:pPr>
            <a:r>
              <a:rPr lang="en-US" altLang="ko-KR" sz="1800" spc="-80" dirty="0"/>
              <a:t>TCP </a:t>
            </a:r>
            <a:r>
              <a:rPr lang="ko-KR" altLang="en-US" sz="1800" spc="-80" dirty="0"/>
              <a:t>혼잡에서 매우 흥미로운 점은 </a:t>
            </a:r>
            <a:r>
              <a:rPr lang="en-US" altLang="ko-KR" sz="1800" spc="-80" dirty="0"/>
              <a:t>TCP </a:t>
            </a:r>
            <a:r>
              <a:rPr lang="ko-KR" altLang="en-US" sz="1800" spc="-80" dirty="0" err="1"/>
              <a:t>송신자측이</a:t>
            </a:r>
            <a:r>
              <a:rPr lang="ko-KR" altLang="en-US" sz="1800" spc="-80" dirty="0"/>
              <a:t> 혼잡을 감지하기 위하여 다른 방향으로부터 오직 하나의 피드백을 사용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80" dirty="0"/>
              <a:t>즉 규칙적이고 </a:t>
            </a:r>
            <a:r>
              <a:rPr lang="ko-KR" altLang="en-US" sz="1400" spc="-80" dirty="0" err="1"/>
              <a:t>시의적절한</a:t>
            </a:r>
            <a:r>
              <a:rPr lang="ko-KR" altLang="en-US" sz="1400" spc="-80" dirty="0"/>
              <a:t>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의 결여는 타임</a:t>
            </a:r>
            <a:r>
              <a:rPr lang="en-US" altLang="ko-KR" sz="1400" spc="-80" dirty="0"/>
              <a:t>-</a:t>
            </a:r>
            <a:r>
              <a:rPr lang="ko-KR" altLang="en-US" sz="1400" spc="-80" dirty="0"/>
              <a:t>아웃을 초래하고 강한 혼잡</a:t>
            </a:r>
            <a:endParaRPr lang="en-US" altLang="ko-KR" sz="1400" spc="-80" dirty="0"/>
          </a:p>
          <a:p>
            <a:pPr lvl="2">
              <a:defRPr/>
            </a:pPr>
            <a:r>
              <a:rPr lang="en-US" altLang="ko-KR" sz="1400" spc="-80" dirty="0"/>
              <a:t>3</a:t>
            </a:r>
            <a:r>
              <a:rPr lang="ko-KR" altLang="en-US" sz="1400" spc="-80" dirty="0"/>
              <a:t>개의 중복된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의 수신은 네트워크의 약한 혼잡</a:t>
            </a:r>
            <a:endParaRPr lang="en-US" altLang="ko-KR" sz="600" spc="-90" dirty="0"/>
          </a:p>
        </p:txBody>
      </p:sp>
    </p:spTree>
    <p:extLst>
      <p:ext uri="{BB962C8B-B14F-4D97-AF65-F5344CB8AC3E}">
        <p14:creationId xmlns:p14="http://schemas.microsoft.com/office/powerpoint/2010/main" val="3700287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4233A-BD6F-48DA-839D-DB3F519BCE4E}" type="slidenum">
              <a:rPr lang="ko-KR" altLang="en-US" smtClean="0"/>
              <a:pPr>
                <a:defRPr/>
              </a:pPr>
              <a:t>82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정책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혼잡을 통제하기 위한 </a:t>
            </a:r>
            <a:r>
              <a:rPr lang="en-US" altLang="ko-KR" sz="1800" spc="-80" dirty="0"/>
              <a:t>TCP</a:t>
            </a:r>
            <a:r>
              <a:rPr lang="ko-KR" altLang="en-US" sz="1800" spc="-80" dirty="0"/>
              <a:t>의 전반적인 정책은 </a:t>
            </a:r>
            <a:r>
              <a:rPr lang="en-US" altLang="ko-KR" sz="1800" spc="-80" dirty="0"/>
              <a:t>3</a:t>
            </a:r>
            <a:r>
              <a:rPr lang="ko-KR" altLang="en-US" sz="1800" spc="-80" dirty="0"/>
              <a:t>가지 알고리즘에 기반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/>
              <a:t>느린 시작</a:t>
            </a:r>
            <a:r>
              <a:rPr lang="en-US" altLang="ko-KR" sz="1800" spc="-80" dirty="0"/>
              <a:t>: </a:t>
            </a:r>
            <a:r>
              <a:rPr lang="ko-KR" altLang="en-US" sz="1800" spc="-80" dirty="0"/>
              <a:t>지수 증가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80" dirty="0"/>
              <a:t>느린 시작</a:t>
            </a:r>
            <a:r>
              <a:rPr lang="en-US" altLang="ko-KR" sz="1400" spc="-80" dirty="0"/>
              <a:t>(slow start) </a:t>
            </a:r>
            <a:r>
              <a:rPr lang="ko-KR" altLang="en-US" sz="1400" spc="-80" dirty="0"/>
              <a:t>알고리즘에서 혼잡 윈도우의 크기는 최대 세그먼트 크기</a:t>
            </a:r>
            <a:r>
              <a:rPr lang="en-US" altLang="ko-KR" sz="1400" spc="-80" dirty="0"/>
              <a:t>(MSS, Maximum Segment Size)</a:t>
            </a:r>
            <a:r>
              <a:rPr lang="ko-KR" altLang="en-US" sz="1400" spc="-80" dirty="0"/>
              <a:t>에서부터</a:t>
            </a:r>
            <a:r>
              <a:rPr lang="en-US" altLang="ko-KR" sz="1400" spc="-80" dirty="0"/>
              <a:t> </a:t>
            </a:r>
            <a:r>
              <a:rPr lang="ko-KR" altLang="en-US" sz="1400" spc="-80" dirty="0"/>
              <a:t>시작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알고리즘은 천천히 시작되지만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기하급수적으로 성장</a:t>
            </a:r>
            <a:endParaRPr lang="en-US" altLang="ko-KR" sz="200" spc="-90" dirty="0"/>
          </a:p>
        </p:txBody>
      </p:sp>
      <p:pic>
        <p:nvPicPr>
          <p:cNvPr id="16282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048000"/>
            <a:ext cx="5529262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24.29: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느린 시작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지수 증가</a:t>
            </a:r>
          </a:p>
        </p:txBody>
      </p:sp>
    </p:spTree>
    <p:extLst>
      <p:ext uri="{BB962C8B-B14F-4D97-AF65-F5344CB8AC3E}">
        <p14:creationId xmlns:p14="http://schemas.microsoft.com/office/powerpoint/2010/main" val="747134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888287-6CE8-414E-B7A8-F769CB3B3A7F}" type="slidenum">
              <a:rPr lang="ko-KR" altLang="en-US" smtClean="0"/>
              <a:pPr>
                <a:defRPr/>
              </a:pPr>
              <a:t>83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정책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그림 </a:t>
            </a:r>
            <a:r>
              <a:rPr lang="en-US" altLang="ko-KR" sz="1800" spc="-80" dirty="0"/>
              <a:t>24.29</a:t>
            </a:r>
          </a:p>
          <a:p>
            <a:pPr lvl="2">
              <a:defRPr/>
            </a:pPr>
            <a:r>
              <a:rPr lang="en-US" altLang="ko-KR" sz="1400" spc="-80" dirty="0" err="1"/>
              <a:t>rwnd</a:t>
            </a:r>
            <a:r>
              <a:rPr lang="ko-KR" altLang="en-US" sz="1400" spc="-80" dirty="0"/>
              <a:t>는 </a:t>
            </a:r>
            <a:r>
              <a:rPr lang="en-US" altLang="ko-KR" sz="1400" spc="-80" dirty="0" err="1"/>
              <a:t>cwnd</a:t>
            </a:r>
            <a:r>
              <a:rPr lang="ko-KR" altLang="en-US" sz="1400" spc="-80" dirty="0"/>
              <a:t>보다 훨씬 크다고 가정하고 송신자의 윈도우 크기는 </a:t>
            </a:r>
            <a:r>
              <a:rPr lang="en-US" altLang="ko-KR" sz="1400" spc="-80" dirty="0" err="1"/>
              <a:t>cwnd</a:t>
            </a:r>
            <a:r>
              <a:rPr lang="ko-KR" altLang="en-US" sz="1400" spc="-80" dirty="0"/>
              <a:t>와 같음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동일 크기의 세그먼트와 </a:t>
            </a:r>
            <a:r>
              <a:rPr lang="en-US" altLang="ko-KR" sz="1400" spc="-80" dirty="0"/>
              <a:t>MSS </a:t>
            </a:r>
            <a:r>
              <a:rPr lang="ko-KR" altLang="en-US" sz="1400" spc="-80" dirty="0"/>
              <a:t>바이트를 운반한다고 가정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송신자는 </a:t>
            </a:r>
            <a:r>
              <a:rPr lang="en-US" altLang="ko-KR" sz="1400" spc="-80" dirty="0" err="1"/>
              <a:t>cwnd</a:t>
            </a:r>
            <a:r>
              <a:rPr lang="en-US" altLang="ko-KR" sz="1400" spc="-80" dirty="0"/>
              <a:t> = 1</a:t>
            </a:r>
            <a:r>
              <a:rPr lang="ko-KR" altLang="en-US" sz="1400" spc="-80" dirty="0"/>
              <a:t>로 시작 </a:t>
            </a:r>
            <a:r>
              <a:rPr lang="en-US" altLang="ko-KR" sz="1400" spc="-80" dirty="0"/>
              <a:t>(</a:t>
            </a:r>
            <a:r>
              <a:rPr lang="ko-KR" altLang="en-US" sz="1400" spc="-80" dirty="0"/>
              <a:t>송신자는 하나의 세그먼트를 전송할 수 있음</a:t>
            </a:r>
            <a:r>
              <a:rPr lang="en-US" altLang="ko-KR" sz="1400" spc="-80" dirty="0"/>
              <a:t>)</a:t>
            </a:r>
          </a:p>
          <a:p>
            <a:pPr lvl="2">
              <a:defRPr/>
            </a:pPr>
            <a:r>
              <a:rPr lang="ko-KR" altLang="en-US" sz="1400" spc="-80" dirty="0" err="1"/>
              <a:t>첫번째</a:t>
            </a:r>
            <a:r>
              <a:rPr lang="ko-KR" altLang="en-US" sz="1400" spc="-80" dirty="0"/>
              <a:t>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가 도착하면 확인응답 세그먼트는 윈도우에 의해 제거 </a:t>
            </a:r>
            <a:br>
              <a:rPr lang="en-US" altLang="ko-KR" sz="1400" spc="-80" dirty="0"/>
            </a:br>
            <a:r>
              <a:rPr lang="en-US" altLang="ko-KR" sz="1400" spc="-80" dirty="0"/>
              <a:t>(</a:t>
            </a:r>
            <a:r>
              <a:rPr lang="ko-KR" altLang="en-US" sz="1400" spc="-80" dirty="0"/>
              <a:t>윈도우 안에 하나의 빈 세그먼트가 존재</a:t>
            </a:r>
            <a:r>
              <a:rPr lang="en-US" altLang="ko-KR" sz="1400" spc="-80" dirty="0"/>
              <a:t>)</a:t>
            </a:r>
          </a:p>
          <a:p>
            <a:pPr lvl="2">
              <a:defRPr/>
            </a:pPr>
            <a:r>
              <a:rPr lang="ko-KR" altLang="en-US" sz="1400" spc="-80" dirty="0"/>
              <a:t>혼잡 윈도우의 크기가 </a:t>
            </a:r>
            <a:r>
              <a:rPr lang="en-US" altLang="ko-KR" sz="1400" spc="-80" dirty="0"/>
              <a:t>1 </a:t>
            </a:r>
            <a:r>
              <a:rPr lang="ko-KR" altLang="en-US" sz="1400" spc="-80" dirty="0"/>
              <a:t>증가 </a:t>
            </a:r>
            <a:r>
              <a:rPr lang="en-US" altLang="ko-KR" sz="1400" spc="-80" dirty="0"/>
              <a:t>(</a:t>
            </a:r>
            <a:r>
              <a:rPr lang="ko-KR" altLang="en-US" sz="1400" spc="-80" dirty="0"/>
              <a:t>확인응답의 도착은 네트워크 안에 혼잡이 없다는 신호</a:t>
            </a:r>
            <a:r>
              <a:rPr lang="en-US" altLang="ko-KR" sz="1400" spc="-80" dirty="0"/>
              <a:t>)</a:t>
            </a:r>
          </a:p>
          <a:p>
            <a:pPr lvl="3">
              <a:defRPr/>
            </a:pPr>
            <a:r>
              <a:rPr lang="ko-KR" altLang="en-US" sz="1400" spc="-80" dirty="0"/>
              <a:t>따라서 </a:t>
            </a:r>
            <a:r>
              <a:rPr lang="en-US" altLang="ko-KR" sz="1400" spc="-80" dirty="0" err="1"/>
              <a:t>cwnd</a:t>
            </a:r>
            <a:r>
              <a:rPr lang="en-US" altLang="ko-KR" sz="1400" spc="-80" dirty="0"/>
              <a:t> = 2 (</a:t>
            </a:r>
            <a:r>
              <a:rPr lang="ko-KR" altLang="en-US" sz="1400" spc="-80" dirty="0"/>
              <a:t>두 개의 세그먼트 전송 가능</a:t>
            </a:r>
            <a:r>
              <a:rPr lang="en-US" altLang="ko-KR" sz="1400" spc="-80" dirty="0"/>
              <a:t>)</a:t>
            </a:r>
          </a:p>
          <a:p>
            <a:pPr lvl="2">
              <a:defRPr/>
            </a:pPr>
            <a:r>
              <a:rPr lang="ko-KR" altLang="en-US" sz="1400" spc="-80" dirty="0"/>
              <a:t>두 개의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가 도착하면 </a:t>
            </a:r>
            <a:r>
              <a:rPr lang="ko-KR" altLang="en-US" sz="1400" spc="-80" dirty="0" err="1"/>
              <a:t>확인응답된</a:t>
            </a:r>
            <a:r>
              <a:rPr lang="ko-KR" altLang="en-US" sz="1400" spc="-80" dirty="0"/>
              <a:t> 세그먼트마다 윈도우 크기가 </a:t>
            </a:r>
            <a:r>
              <a:rPr lang="en-US" altLang="ko-KR" sz="1400" spc="-80" dirty="0"/>
              <a:t>1 MSS</a:t>
            </a:r>
            <a:r>
              <a:rPr lang="ko-KR" altLang="en-US" sz="1400" spc="-80" dirty="0"/>
              <a:t>만큼 증가</a:t>
            </a:r>
            <a:br>
              <a:rPr lang="en-US" altLang="ko-KR" sz="1400" spc="-80" dirty="0"/>
            </a:br>
            <a:r>
              <a:rPr lang="en-US" altLang="ko-KR" sz="1400" spc="-80" dirty="0"/>
              <a:t>(</a:t>
            </a:r>
            <a:r>
              <a:rPr lang="ko-KR" altLang="en-US" sz="1400" spc="-80" dirty="0"/>
              <a:t>결과적으로 </a:t>
            </a:r>
            <a:r>
              <a:rPr lang="en-US" altLang="ko-KR" sz="1400" spc="-80" dirty="0" err="1"/>
              <a:t>cwnd</a:t>
            </a:r>
            <a:r>
              <a:rPr lang="ko-KR" altLang="en-US" sz="1400" spc="-80" dirty="0"/>
              <a:t> </a:t>
            </a:r>
            <a:r>
              <a:rPr lang="en-US" altLang="ko-KR" sz="1400" spc="-80" dirty="0"/>
              <a:t>=</a:t>
            </a:r>
            <a:r>
              <a:rPr lang="ko-KR" altLang="en-US" sz="1400" spc="-80" dirty="0"/>
              <a:t> </a:t>
            </a:r>
            <a:r>
              <a:rPr lang="en-US" altLang="ko-KR" sz="1400" spc="-80" dirty="0"/>
              <a:t>4)</a:t>
            </a:r>
          </a:p>
          <a:p>
            <a:pPr lvl="2">
              <a:defRPr/>
            </a:pPr>
            <a:endParaRPr lang="en-US" altLang="ko-KR" sz="200" spc="-90" dirty="0"/>
          </a:p>
        </p:txBody>
      </p:sp>
      <p:sp>
        <p:nvSpPr>
          <p:cNvPr id="7" name="TextBox 6"/>
          <p:cNvSpPr txBox="1"/>
          <p:nvPr/>
        </p:nvSpPr>
        <p:spPr>
          <a:xfrm>
            <a:off x="588963" y="4267200"/>
            <a:ext cx="7869237" cy="2246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느린 시작 알고리즘에서 혼잡 윈도우의 크기는 </a:t>
            </a:r>
            <a:r>
              <a:rPr lang="ko-KR" altLang="en-US" sz="2000" dirty="0" err="1">
                <a:solidFill>
                  <a:srgbClr val="000000"/>
                </a:solidFill>
                <a:cs typeface="Arial" pitchFamily="34" charset="0"/>
              </a:rPr>
              <a:t>임계치에</a:t>
            </a:r>
            <a:b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</a:b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도달하기 전까지는 지수적으로 증가한다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.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----------------------------------------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Start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1 -&gt;20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1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+ 1 = 1 + 1 = 2 -&gt;2</a:t>
            </a:r>
            <a:r>
              <a:rPr lang="en-US" altLang="ko-KR" sz="2000" baseline="30000" dirty="0">
                <a:solidFill>
                  <a:srgbClr val="000000"/>
                </a:solidFill>
                <a:cs typeface="Arial" pitchFamily="34" charset="0"/>
              </a:rPr>
              <a:t>1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2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+ 2 = 2 + 2 = 4 -&gt;2</a:t>
            </a:r>
            <a:r>
              <a:rPr lang="en-US" altLang="ko-KR" sz="2000" baseline="30000" dirty="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3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+ 4 = 4 + 4 = 8 -&gt;2</a:t>
            </a:r>
            <a:r>
              <a:rPr lang="en-US" altLang="ko-KR" sz="2000" baseline="30000" dirty="0">
                <a:solidFill>
                  <a:srgbClr val="000000"/>
                </a:solidFill>
                <a:cs typeface="Arial" pitchFamily="34" charset="0"/>
              </a:rPr>
              <a:t>3</a:t>
            </a:r>
            <a:endParaRPr lang="ko-KR" altLang="en-US" sz="2000" baseline="30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11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7B784B-0EEE-440D-97BC-BF92B83EBFD0}" type="slidenum">
              <a:rPr lang="ko-KR" altLang="en-US" smtClean="0"/>
              <a:pPr>
                <a:defRPr/>
              </a:pPr>
              <a:t>84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정책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혼잡을 통제하기 위한 </a:t>
            </a:r>
            <a:r>
              <a:rPr lang="en-US" altLang="ko-KR" sz="1800" spc="-80" dirty="0"/>
              <a:t>TCP</a:t>
            </a:r>
            <a:r>
              <a:rPr lang="ko-KR" altLang="en-US" sz="1800" spc="-80" dirty="0"/>
              <a:t>의 전반적인 정책은 </a:t>
            </a:r>
            <a:r>
              <a:rPr lang="en-US" altLang="ko-KR" sz="1800" spc="-80" dirty="0"/>
              <a:t>3</a:t>
            </a:r>
            <a:r>
              <a:rPr lang="ko-KR" altLang="en-US" sz="1800" spc="-80" dirty="0"/>
              <a:t>가지 알고리즘에 기반</a:t>
            </a:r>
            <a:endParaRPr lang="en-US" altLang="ko-KR" sz="1800" spc="-80" dirty="0"/>
          </a:p>
          <a:p>
            <a:pPr lvl="1">
              <a:defRPr/>
            </a:pPr>
            <a:r>
              <a:rPr lang="ko-KR" altLang="en-US" sz="1800" spc="-80" dirty="0"/>
              <a:t>혼잡 회피</a:t>
            </a:r>
            <a:r>
              <a:rPr lang="en-US" altLang="ko-KR" sz="1800" spc="-80" dirty="0"/>
              <a:t>: </a:t>
            </a:r>
            <a:r>
              <a:rPr lang="ko-KR" altLang="en-US" sz="1800" spc="-80" dirty="0"/>
              <a:t>가산 증가</a:t>
            </a:r>
            <a:endParaRPr lang="en-US" altLang="ko-KR" sz="1800" spc="-80" dirty="0"/>
          </a:p>
          <a:p>
            <a:pPr lvl="2">
              <a:defRPr/>
            </a:pPr>
            <a:r>
              <a:rPr lang="ko-KR" altLang="en-US" sz="1400" spc="-80" dirty="0"/>
              <a:t>혼잡이 발생 전 미리 혼잡을 예방하기 위해서는 지수 형태로 증가하는 속도를 낮춰야 함</a:t>
            </a:r>
            <a:endParaRPr lang="en-US" altLang="ko-KR" sz="1400" spc="-80" dirty="0"/>
          </a:p>
          <a:p>
            <a:pPr lvl="2">
              <a:defRPr/>
            </a:pPr>
            <a:r>
              <a:rPr lang="en-US" altLang="ko-KR" sz="1400" spc="-80" dirty="0"/>
              <a:t>TCP</a:t>
            </a:r>
            <a:r>
              <a:rPr lang="ko-KR" altLang="en-US" sz="1400" spc="-80" dirty="0"/>
              <a:t>는 </a:t>
            </a:r>
            <a:r>
              <a:rPr lang="en-US" altLang="ko-KR" sz="1400" spc="-80" dirty="0" err="1"/>
              <a:t>cwnd</a:t>
            </a:r>
            <a:r>
              <a:rPr lang="ko-KR" altLang="en-US" sz="1400" spc="-80" dirty="0"/>
              <a:t>가 지수적이 아닌 가산적으로 증가하는 혼잡 회피</a:t>
            </a:r>
            <a:r>
              <a:rPr lang="en-US" altLang="ko-KR" sz="1400" spc="-80" dirty="0"/>
              <a:t> </a:t>
            </a:r>
            <a:r>
              <a:rPr lang="ko-KR" altLang="en-US" sz="1400" spc="-80" dirty="0"/>
              <a:t>알고리즘을 정의</a:t>
            </a:r>
            <a:endParaRPr lang="en-US" altLang="ko-KR" sz="200" spc="-90" dirty="0"/>
          </a:p>
        </p:txBody>
      </p:sp>
      <p:sp>
        <p:nvSpPr>
          <p:cNvPr id="16486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24.30: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혼잡 회피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가산 증가</a:t>
            </a:r>
          </a:p>
        </p:txBody>
      </p:sp>
      <p:pic>
        <p:nvPicPr>
          <p:cNvPr id="16487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2841625"/>
            <a:ext cx="4427537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142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5C646B-2E0D-49B3-88AE-44C0A656689B}" type="slidenum">
              <a:rPr lang="ko-KR" altLang="en-US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혼잡 정책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spc="-80" dirty="0"/>
              <a:t>그림 </a:t>
            </a:r>
            <a:r>
              <a:rPr lang="en-US" altLang="ko-KR" sz="1800" spc="-80" dirty="0"/>
              <a:t>24.30</a:t>
            </a:r>
          </a:p>
          <a:p>
            <a:pPr lvl="2">
              <a:defRPr/>
            </a:pPr>
            <a:r>
              <a:rPr lang="ko-KR" altLang="en-US" sz="1400" spc="-80" dirty="0"/>
              <a:t>송신자는 </a:t>
            </a:r>
            <a:r>
              <a:rPr lang="en-US" altLang="ko-KR" sz="1400" spc="-80" dirty="0" err="1"/>
              <a:t>cwnd</a:t>
            </a:r>
            <a:r>
              <a:rPr lang="en-US" altLang="ko-KR" sz="1400" spc="-80" dirty="0"/>
              <a:t> = 4</a:t>
            </a:r>
            <a:r>
              <a:rPr lang="ko-KR" altLang="en-US" sz="1400" spc="-80" dirty="0"/>
              <a:t>로 시작</a:t>
            </a:r>
            <a:endParaRPr lang="en-US" altLang="ko-KR" sz="1400" spc="-80" dirty="0"/>
          </a:p>
          <a:p>
            <a:pPr lvl="2">
              <a:defRPr/>
            </a:pPr>
            <a:r>
              <a:rPr lang="en-US" altLang="ko-KR" sz="1400" spc="-80" dirty="0"/>
              <a:t>4 </a:t>
            </a:r>
            <a:r>
              <a:rPr lang="ko-KR" altLang="en-US" sz="1400" spc="-80" dirty="0"/>
              <a:t>개의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가 도착한 후에 확인응답 세그먼트들은 윈도우로부터 제거 됨 </a:t>
            </a:r>
            <a:br>
              <a:rPr lang="en-US" altLang="ko-KR" sz="1400" spc="-80" dirty="0"/>
            </a:br>
            <a:r>
              <a:rPr lang="en-US" altLang="ko-KR" sz="1400" spc="-80" dirty="0"/>
              <a:t>(</a:t>
            </a:r>
            <a:r>
              <a:rPr lang="ko-KR" altLang="en-US" sz="1400" spc="-80" dirty="0"/>
              <a:t>지금 윈도우에 한 개의 빈 세그먼트 슬롯을 의미</a:t>
            </a:r>
            <a:r>
              <a:rPr lang="en-US" altLang="ko-KR" sz="1400" spc="-80" dirty="0"/>
              <a:t>)</a:t>
            </a:r>
          </a:p>
          <a:p>
            <a:pPr lvl="2">
              <a:defRPr/>
            </a:pPr>
            <a:r>
              <a:rPr lang="ko-KR" altLang="en-US" sz="1400" spc="-80" dirty="0"/>
              <a:t>혼잡 윈도우의 크기도 </a:t>
            </a:r>
            <a:r>
              <a:rPr lang="en-US" altLang="ko-KR" sz="1400" spc="-80" dirty="0"/>
              <a:t>1</a:t>
            </a:r>
            <a:r>
              <a:rPr lang="ko-KR" altLang="en-US" sz="1400" spc="-80" dirty="0"/>
              <a:t>로 증가 </a:t>
            </a:r>
            <a:r>
              <a:rPr lang="en-US" altLang="ko-KR" sz="1400" spc="-80" dirty="0"/>
              <a:t>(</a:t>
            </a:r>
            <a:r>
              <a:rPr lang="ko-KR" altLang="en-US" sz="1400" spc="-80" dirty="0"/>
              <a:t>현재 윈도우 크기는 </a:t>
            </a:r>
            <a:r>
              <a:rPr lang="en-US" altLang="ko-KR" sz="1400" spc="-80" dirty="0"/>
              <a:t>5)</a:t>
            </a:r>
          </a:p>
          <a:p>
            <a:pPr lvl="2">
              <a:defRPr/>
            </a:pPr>
            <a:r>
              <a:rPr lang="en-US" altLang="ko-KR" sz="1400" spc="-80" dirty="0"/>
              <a:t>5</a:t>
            </a:r>
            <a:r>
              <a:rPr lang="ko-KR" altLang="en-US" sz="1400" spc="-80" dirty="0"/>
              <a:t>개의 세그먼트를 전송하고</a:t>
            </a:r>
            <a:r>
              <a:rPr lang="en-US" altLang="ko-KR" sz="1400" spc="-80" dirty="0"/>
              <a:t>, 5</a:t>
            </a:r>
            <a:r>
              <a:rPr lang="ko-KR" altLang="en-US" sz="1400" spc="-80" dirty="0"/>
              <a:t>개의 세그먼트를 받고 </a:t>
            </a:r>
            <a:r>
              <a:rPr lang="en-US" altLang="ko-KR" sz="1400" spc="-80" dirty="0"/>
              <a:t>5</a:t>
            </a:r>
            <a:r>
              <a:rPr lang="ko-KR" altLang="en-US" sz="1400" spc="-80" dirty="0"/>
              <a:t>개의 확인응답을 받은 후에 혼잡 윈도우의 크기는 </a:t>
            </a:r>
            <a:r>
              <a:rPr lang="en-US" altLang="ko-KR" sz="1400" spc="-80" dirty="0"/>
              <a:t>6</a:t>
            </a:r>
            <a:r>
              <a:rPr lang="ko-KR" altLang="en-US" sz="1400" spc="-80" dirty="0"/>
              <a:t>이 됨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즉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윈도우의 크기는 오직 </a:t>
            </a:r>
            <a:r>
              <a:rPr lang="en-US" altLang="ko-KR" sz="1400" spc="-80" dirty="0"/>
              <a:t>MSS</a:t>
            </a:r>
            <a:r>
              <a:rPr lang="ko-KR" altLang="en-US" sz="1400" spc="-80" dirty="0"/>
              <a:t>의 </a:t>
            </a:r>
            <a:r>
              <a:rPr lang="en-US" altLang="ko-KR" sz="1400" spc="-80" dirty="0"/>
              <a:t>1/</a:t>
            </a:r>
            <a:r>
              <a:rPr lang="en-US" altLang="ko-KR" sz="1400" spc="-80" dirty="0" err="1"/>
              <a:t>cwnd</a:t>
            </a:r>
            <a:r>
              <a:rPr lang="en-US" altLang="ko-KR" sz="1400" spc="-80" dirty="0"/>
              <a:t> </a:t>
            </a:r>
            <a:r>
              <a:rPr lang="ko-KR" altLang="en-US" sz="1400" spc="-80" dirty="0"/>
              <a:t>부분을 증가</a:t>
            </a:r>
            <a:endParaRPr lang="en-US" altLang="ko-KR" sz="200" spc="-90" dirty="0"/>
          </a:p>
        </p:txBody>
      </p:sp>
      <p:sp>
        <p:nvSpPr>
          <p:cNvPr id="7" name="TextBox 6"/>
          <p:cNvSpPr txBox="1"/>
          <p:nvPr/>
        </p:nvSpPr>
        <p:spPr>
          <a:xfrm>
            <a:off x="588963" y="3962400"/>
            <a:ext cx="7869237" cy="2246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혼잡 회피 알고리즘에서 혼잡이 감지되기 전까지 </a:t>
            </a:r>
            <a:b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</a:br>
            <a:r>
              <a:rPr lang="ko-KR" altLang="en-US" sz="2000" dirty="0">
                <a:solidFill>
                  <a:srgbClr val="000000"/>
                </a:solidFill>
                <a:cs typeface="Arial" pitchFamily="34" charset="0"/>
              </a:rPr>
              <a:t>혼잡 윈도우의 크기는 가산적으로 증가한다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.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----------------------------------------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Start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i</a:t>
            </a:r>
            <a:endParaRPr lang="en-US" altLang="ko-KR" sz="2000" dirty="0">
              <a:solidFill>
                <a:srgbClr val="000000"/>
              </a:solidFill>
              <a:cs typeface="Arial" pitchFamily="34" charset="0"/>
            </a:endParaRP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1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+ 1</a:t>
            </a:r>
            <a:endParaRPr lang="en-US" altLang="ko-KR" sz="2000" baseline="30000" dirty="0">
              <a:solidFill>
                <a:srgbClr val="000000"/>
              </a:solidFill>
              <a:cs typeface="Arial" pitchFamily="34" charset="0"/>
            </a:endParaRP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2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+ 2</a:t>
            </a:r>
          </a:p>
          <a:p>
            <a:pPr marL="6223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After 3 RTT =&gt;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cwnd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rgbClr val="000000"/>
                </a:solidFill>
                <a:cs typeface="Arial" pitchFamily="34" charset="0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cs typeface="Arial" pitchFamily="34" charset="0"/>
              </a:rPr>
              <a:t> + 3</a:t>
            </a:r>
            <a:endParaRPr lang="ko-KR" altLang="en-US" sz="2000" baseline="30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55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D360FF-B777-4994-A2A2-18C0142B3EAD}" type="slidenum">
              <a:rPr lang="ko-KR" altLang="en-US" smtClean="0"/>
              <a:pPr>
                <a:defRPr/>
              </a:pPr>
              <a:t>86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전송 정책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spc="-80" dirty="0" err="1"/>
              <a:t>Taho</a:t>
            </a:r>
            <a:r>
              <a:rPr lang="en-US" altLang="ko-KR" sz="1800" spc="-80" dirty="0"/>
              <a:t> TCP</a:t>
            </a:r>
          </a:p>
          <a:p>
            <a:pPr lvl="2">
              <a:defRPr/>
            </a:pPr>
            <a:r>
              <a:rPr lang="en-US" altLang="ko-KR" sz="1400" spc="-80" dirty="0" err="1"/>
              <a:t>Taho</a:t>
            </a:r>
            <a:r>
              <a:rPr lang="en-US" altLang="ko-KR" sz="1400" spc="-80" dirty="0"/>
              <a:t> TCP</a:t>
            </a:r>
            <a:r>
              <a:rPr lang="ko-KR" altLang="en-US" sz="1400" spc="-80" dirty="0"/>
              <a:t>로 알려져 있는 </a:t>
            </a:r>
            <a:r>
              <a:rPr lang="en-US" altLang="ko-KR" sz="1400" spc="-80" dirty="0"/>
              <a:t>TCP</a:t>
            </a:r>
            <a:r>
              <a:rPr lang="ko-KR" altLang="en-US" sz="1400" spc="-80" dirty="0"/>
              <a:t>는 혼합 정책에 오직 </a:t>
            </a:r>
            <a:r>
              <a:rPr lang="en-US" altLang="ko-KR" sz="1400" spc="-80" dirty="0"/>
              <a:t>2</a:t>
            </a:r>
            <a:r>
              <a:rPr lang="ko-KR" altLang="en-US" sz="1400" spc="-80" dirty="0"/>
              <a:t>가지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느린 시작과 혼잡 회피 알고리즘을 사용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혼잡 발견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타임</a:t>
            </a:r>
            <a:r>
              <a:rPr lang="en-US" altLang="ko-KR" sz="1400" spc="-80" dirty="0"/>
              <a:t>-</a:t>
            </a:r>
            <a:r>
              <a:rPr lang="ko-KR" altLang="en-US" sz="1400" spc="-80" dirty="0"/>
              <a:t>아웃</a:t>
            </a:r>
            <a:r>
              <a:rPr lang="en-US" altLang="ko-KR" sz="1400" spc="-80" dirty="0"/>
              <a:t>, </a:t>
            </a:r>
            <a:r>
              <a:rPr lang="ko-KR" altLang="en-US" sz="1400" spc="-80" dirty="0"/>
              <a:t>그리고 세 개의 중복된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을 발견하기 위해 두 개의 신호를 이용</a:t>
            </a:r>
            <a:endParaRPr lang="en-US" altLang="ko-KR" sz="1400" spc="-80" dirty="0"/>
          </a:p>
          <a:p>
            <a:pPr lvl="3">
              <a:defRPr/>
            </a:pPr>
            <a:r>
              <a:rPr lang="en-US" altLang="ko-KR" sz="1400" spc="-80" dirty="0"/>
              <a:t>ACK</a:t>
            </a:r>
            <a:r>
              <a:rPr lang="ko-KR" altLang="en-US" sz="1400" spc="-80" dirty="0"/>
              <a:t>가 도착할 때마다 혼잡 윈도우의 크기는 </a:t>
            </a:r>
            <a:r>
              <a:rPr lang="en-US" altLang="ko-KR" sz="1400" spc="-80" dirty="0"/>
              <a:t>1</a:t>
            </a:r>
            <a:r>
              <a:rPr lang="ko-KR" altLang="en-US" sz="1400" spc="-80" dirty="0"/>
              <a:t>씩 증가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혼잡이</a:t>
            </a:r>
            <a:r>
              <a:rPr lang="en-US" altLang="ko-KR" sz="1400" spc="-80" dirty="0"/>
              <a:t> </a:t>
            </a:r>
            <a:r>
              <a:rPr lang="ko-KR" altLang="en-US" sz="1400" spc="-80" dirty="0"/>
              <a:t>감지되면</a:t>
            </a:r>
            <a:r>
              <a:rPr lang="en-US" altLang="ko-KR" sz="1400" spc="-80" dirty="0"/>
              <a:t>,</a:t>
            </a:r>
          </a:p>
          <a:p>
            <a:pPr lvl="3">
              <a:defRPr/>
            </a:pPr>
            <a:r>
              <a:rPr lang="en-US" altLang="ko-KR" sz="1400" spc="-80" dirty="0"/>
              <a:t>TCP</a:t>
            </a:r>
            <a:r>
              <a:rPr lang="ko-KR" altLang="en-US" sz="1400" spc="-80" dirty="0"/>
              <a:t>는 즉시 공격적인 증가를 가로막고 </a:t>
            </a:r>
            <a:r>
              <a:rPr lang="ko-KR" altLang="en-US" sz="1400" spc="-80" dirty="0" err="1"/>
              <a:t>재시작하여</a:t>
            </a:r>
            <a:r>
              <a:rPr lang="ko-KR" altLang="en-US" sz="1400" spc="-80" dirty="0"/>
              <a:t> 혼잡 윈도우를 </a:t>
            </a:r>
            <a:r>
              <a:rPr lang="en-US" altLang="ko-KR" sz="1400" spc="-80" dirty="0"/>
              <a:t>1</a:t>
            </a:r>
            <a:r>
              <a:rPr lang="ko-KR" altLang="en-US" sz="1400" spc="-80" dirty="0"/>
              <a:t>로 재설정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 err="1"/>
              <a:t>임계치까지</a:t>
            </a:r>
            <a:r>
              <a:rPr lang="ko-KR" altLang="en-US" sz="1400" spc="-80" dirty="0"/>
              <a:t> 혼잡이 감지되지 않으면</a:t>
            </a:r>
            <a:r>
              <a:rPr lang="en-US" altLang="ko-KR" sz="1400" spc="-80" dirty="0"/>
              <a:t>,</a:t>
            </a:r>
          </a:p>
          <a:p>
            <a:pPr lvl="2">
              <a:defRPr/>
            </a:pPr>
            <a:r>
              <a:rPr lang="ko-KR" altLang="en-US" sz="1400" spc="-80" dirty="0"/>
              <a:t>혼잡 회피 상태에서 혼잡 윈도우의 크기는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의 크기가 현재 윈도우 크기와 같아 질 때마다 </a:t>
            </a:r>
            <a:r>
              <a:rPr lang="en-US" altLang="ko-KR" sz="1400" spc="-80" dirty="0"/>
              <a:t>1</a:t>
            </a:r>
            <a:r>
              <a:rPr lang="ko-KR" altLang="en-US" sz="1400" spc="-80" dirty="0"/>
              <a:t>씩 증가되어 회부됨</a:t>
            </a:r>
            <a:endParaRPr lang="en-US" altLang="ko-KR" sz="200" spc="-90" dirty="0"/>
          </a:p>
        </p:txBody>
      </p:sp>
      <p:sp>
        <p:nvSpPr>
          <p:cNvPr id="16691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24.31: </a:t>
            </a:r>
            <a:r>
              <a:rPr kumimoji="1" lang="en-US" altLang="ko-KR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Taho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TCP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69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5487988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13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24.32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Taho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에서의 혼잡 제어를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데이터 전송을 시작하고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변수를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16 MSS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정한다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= 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에서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느린 출발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(SS,  Slow-start)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시작한다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혼잡 윈도우는 기하급수적으로 증가하지만 타임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-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아웃은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번째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RTT(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임계치에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도달하기 전에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후에 발생한다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네트워크에 혼잡이 있다고 가정한다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즉시 새로운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4 MSS(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현재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8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설정된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반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설정한 다음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= 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설정된 새로운 출발을 시작한다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16793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67943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24.9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5FCB4-6705-49DB-8E5C-126EECA3F453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87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16794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24.32: Example of </a:t>
            </a:r>
            <a:r>
              <a:rPr kumimoji="1" lang="en-US" altLang="ko-KR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Taho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TCP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794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656013"/>
            <a:ext cx="4645025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4907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혼잡은 기하급수적으로 새로 설정된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임계치까지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증가하게 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이제 혼잡 회피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(CA)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상태로 변하고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혼잡 윈도우는 추가적으로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= 12 MSS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 도달할 때까지 증가한다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 순간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중복된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도착하고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또 다른 혼잡이 암시된다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값을 반인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6 MSS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줄이고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느린 시작상태가 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지수적 증가는 계속된다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RTT 15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인 후에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크기는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4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4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세그먼트를 보내고 오직 두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받은 후에 윈도우 크기가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(6)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 도달한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혼잡 회피 상태에 들어간다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연결이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RTT 20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후에 끊어질 때까지 데이터 전송은 현재 혼잡 회피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(CA)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상태에서 계속된다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16896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6896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24.9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502652-1773-4881-B41E-589EA5C97F3C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88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24.3.9  TCP </a:t>
            </a:r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92A92-010B-41E8-A561-F6817A6B2E7F}" type="slidenum">
              <a:rPr lang="ko-KR" altLang="en-US" smtClean="0"/>
              <a:pPr>
                <a:defRPr/>
              </a:pPr>
              <a:t>89</a:t>
            </a:fld>
            <a:endParaRPr lang="en-US" altLang="ko-KR"/>
          </a:p>
        </p:txBody>
      </p: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전송 정책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spc="-80" dirty="0"/>
              <a:t>Reno TCP</a:t>
            </a:r>
          </a:p>
          <a:p>
            <a:pPr lvl="2">
              <a:defRPr/>
            </a:pPr>
            <a:r>
              <a:rPr lang="en-US" altLang="ko-KR" sz="1400" spc="-80" dirty="0"/>
              <a:t>Reno TCP</a:t>
            </a:r>
            <a:r>
              <a:rPr lang="ko-KR" altLang="en-US" sz="1400" spc="-80" dirty="0"/>
              <a:t>는 혼잡 제어 </a:t>
            </a:r>
            <a:r>
              <a:rPr lang="en-US" altLang="ko-KR" sz="1400" spc="-80" dirty="0"/>
              <a:t>FSM</a:t>
            </a:r>
            <a:r>
              <a:rPr lang="ko-KR" altLang="en-US" sz="1400" spc="-80" dirty="0"/>
              <a:t>에 빠른 회복이라는 상태를 추가한 것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타임</a:t>
            </a:r>
            <a:r>
              <a:rPr lang="en-US" altLang="ko-KR" sz="1400" spc="-80" dirty="0"/>
              <a:t>-</a:t>
            </a:r>
            <a:r>
              <a:rPr lang="ko-KR" altLang="en-US" sz="1400" spc="-80" dirty="0"/>
              <a:t>아웃이 일어나면</a:t>
            </a:r>
            <a:r>
              <a:rPr lang="en-US" altLang="ko-KR" sz="1400" spc="-80" dirty="0"/>
              <a:t>, TCP</a:t>
            </a:r>
            <a:r>
              <a:rPr lang="ko-KR" altLang="en-US" sz="1400" spc="-80" dirty="0"/>
              <a:t>는 느린 시작 상태로 들어감</a:t>
            </a:r>
            <a:endParaRPr lang="en-US" altLang="ko-KR" sz="1400" spc="-80" dirty="0"/>
          </a:p>
          <a:p>
            <a:pPr lvl="2">
              <a:defRPr/>
            </a:pPr>
            <a:r>
              <a:rPr lang="en-US" altLang="ko-KR" sz="1400" spc="-80" dirty="0"/>
              <a:t>3</a:t>
            </a:r>
            <a:r>
              <a:rPr lang="ko-KR" altLang="en-US" sz="1400" spc="-80" dirty="0"/>
              <a:t>개의 중복된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가 도착하면</a:t>
            </a:r>
            <a:r>
              <a:rPr lang="en-US" altLang="ko-KR" sz="1400" spc="-80" dirty="0"/>
              <a:t>, TCP</a:t>
            </a:r>
            <a:r>
              <a:rPr lang="ko-KR" altLang="en-US" sz="1400" spc="-80" dirty="0"/>
              <a:t>는 빠른 회복 상태로 전환하고 더 중복된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들이 도착하는 한 같은 상태 유지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만약 중복 </a:t>
            </a:r>
            <a:r>
              <a:rPr lang="en-US" altLang="ko-KR" sz="1400" spc="-80" dirty="0"/>
              <a:t>ACK</a:t>
            </a:r>
            <a:r>
              <a:rPr lang="ko-KR" altLang="en-US" sz="1400" spc="-80" dirty="0"/>
              <a:t>가 계속 도착하게 되면</a:t>
            </a:r>
            <a:r>
              <a:rPr lang="en-US" altLang="ko-KR" sz="1400" spc="-80" dirty="0"/>
              <a:t>, TCP</a:t>
            </a:r>
            <a:r>
              <a:rPr lang="ko-KR" altLang="en-US" sz="1400" spc="-80" dirty="0"/>
              <a:t>는 이 상태에서 머무르지만 </a:t>
            </a:r>
            <a:r>
              <a:rPr lang="en-US" altLang="ko-KR" sz="1400" spc="-80" dirty="0" err="1"/>
              <a:t>cwnd</a:t>
            </a:r>
            <a:r>
              <a:rPr lang="ko-KR" altLang="en-US" sz="1400" spc="-80" dirty="0"/>
              <a:t>는 지수적으로 증가</a:t>
            </a:r>
            <a:endParaRPr lang="en-US" altLang="ko-KR" sz="1400" spc="-80" dirty="0"/>
          </a:p>
          <a:p>
            <a:pPr lvl="2">
              <a:defRPr/>
            </a:pPr>
            <a:r>
              <a:rPr lang="ko-KR" altLang="en-US" sz="1400" spc="-80" dirty="0"/>
              <a:t>만약 타임</a:t>
            </a:r>
            <a:r>
              <a:rPr lang="en-US" altLang="ko-KR" sz="1400" spc="-80" dirty="0"/>
              <a:t>-</a:t>
            </a:r>
            <a:r>
              <a:rPr lang="ko-KR" altLang="en-US" sz="1400" spc="-80" dirty="0"/>
              <a:t>아웃이 발생하면</a:t>
            </a:r>
            <a:r>
              <a:rPr lang="en-US" altLang="ko-KR" sz="1400" spc="-80" dirty="0"/>
              <a:t>, TCP</a:t>
            </a:r>
            <a:r>
              <a:rPr lang="ko-KR" altLang="en-US" sz="1400" spc="-80" dirty="0"/>
              <a:t>는 네트워크에 실재적인 혼잡이 있다고 가정하고 느린 시작 상태로 돌입</a:t>
            </a:r>
            <a:endParaRPr lang="en-US" altLang="ko-KR" sz="200" spc="-90" dirty="0"/>
          </a:p>
        </p:txBody>
      </p:sp>
      <p:sp>
        <p:nvSpPr>
          <p:cNvPr id="16998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24.33:  Reno TCP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99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75050"/>
            <a:ext cx="38322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05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24.2.2  UDP Services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39186-A0FC-4479-B433-5F747A473774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88068" name="내용 개체 틀 4"/>
          <p:cNvSpPr>
            <a:spLocks noGrp="1"/>
          </p:cNvSpPr>
          <p:nvPr>
            <p:ph idx="1"/>
          </p:nvPr>
        </p:nvSpPr>
        <p:spPr>
          <a:xfrm>
            <a:off x="381000" y="2300288"/>
            <a:ext cx="8534400" cy="3795712"/>
          </a:xfrm>
        </p:spPr>
        <p:txBody>
          <a:bodyPr/>
          <a:lstStyle/>
          <a:p>
            <a:r>
              <a:rPr lang="ko-KR" altLang="en-US" sz="2000" dirty="0"/>
              <a:t>프로세스</a:t>
            </a:r>
            <a:r>
              <a:rPr lang="en-US" altLang="ko-KR" sz="2000" dirty="0"/>
              <a:t>-</a:t>
            </a:r>
            <a:r>
              <a:rPr lang="ko-KR" altLang="en-US" sz="2000" dirty="0"/>
              <a:t>대</a:t>
            </a:r>
            <a:r>
              <a:rPr lang="en-US" altLang="ko-KR" sz="2000" dirty="0"/>
              <a:t>-</a:t>
            </a:r>
            <a:r>
              <a:rPr lang="ko-KR" altLang="en-US" sz="2000" dirty="0"/>
              <a:t>프로세스 통신</a:t>
            </a:r>
            <a:endParaRPr lang="en-US" altLang="ko-KR" sz="2000" dirty="0"/>
          </a:p>
          <a:p>
            <a:pPr lvl="1"/>
            <a:r>
              <a:rPr lang="en-US" altLang="ko-KR" sz="1800" dirty="0"/>
              <a:t>UDP</a:t>
            </a:r>
            <a:r>
              <a:rPr lang="ko-KR" altLang="en-US" sz="1800" dirty="0"/>
              <a:t>는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주소와 포트번호로 구성된 소켓을 이용하여 프로세스</a:t>
            </a:r>
            <a:r>
              <a:rPr lang="en-US" altLang="ko-KR" sz="1800" dirty="0"/>
              <a:t>-</a:t>
            </a:r>
            <a:r>
              <a:rPr lang="ko-KR" altLang="en-US" sz="1800" dirty="0"/>
              <a:t>대</a:t>
            </a:r>
            <a:r>
              <a:rPr lang="en-US" altLang="ko-KR" sz="1800" dirty="0"/>
              <a:t>-</a:t>
            </a:r>
            <a:r>
              <a:rPr lang="ko-KR" altLang="en-US" sz="1800" dirty="0"/>
              <a:t>프로세스 통신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2000" dirty="0" err="1"/>
              <a:t>비연결형</a:t>
            </a:r>
            <a:r>
              <a:rPr lang="ko-KR" altLang="en-US" sz="2000" dirty="0"/>
              <a:t> 서비스</a:t>
            </a:r>
            <a:endParaRPr lang="en-US" altLang="ko-KR" sz="2000" dirty="0"/>
          </a:p>
          <a:p>
            <a:pPr lvl="1"/>
            <a:r>
              <a:rPr lang="en-US" altLang="ko-KR" sz="1800" dirty="0"/>
              <a:t>UDP</a:t>
            </a:r>
            <a:r>
              <a:rPr lang="ko-KR" altLang="en-US" sz="1800" dirty="0"/>
              <a:t>에 의해 전송되는 각각의 사용자 </a:t>
            </a:r>
            <a:r>
              <a:rPr lang="ko-KR" altLang="en-US" sz="1800" dirty="0" err="1"/>
              <a:t>데이터그램은</a:t>
            </a:r>
            <a:r>
              <a:rPr lang="ko-KR" altLang="en-US" sz="1800" dirty="0"/>
              <a:t> 서로 독립적 의미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데이터그램에는</a:t>
            </a:r>
            <a:r>
              <a:rPr lang="ko-KR" altLang="en-US" sz="1800" dirty="0"/>
              <a:t> 번호가 붙지 않음</a:t>
            </a:r>
            <a:endParaRPr lang="en-US" altLang="ko-KR" sz="1800" dirty="0"/>
          </a:p>
          <a:p>
            <a:pPr lvl="1"/>
            <a:r>
              <a:rPr lang="en-US" altLang="ko-KR" sz="1800" dirty="0"/>
              <a:t>TCP </a:t>
            </a:r>
            <a:r>
              <a:rPr lang="ko-KR" altLang="en-US" sz="1800" dirty="0"/>
              <a:t>프로토콜과 다르게 연결 설정</a:t>
            </a:r>
            <a:r>
              <a:rPr lang="en-US" altLang="ko-KR" sz="1800" dirty="0"/>
              <a:t>(connection </a:t>
            </a:r>
            <a:r>
              <a:rPr lang="en-US" altLang="ko-KR" sz="1800" dirty="0" err="1"/>
              <a:t>establichment</a:t>
            </a:r>
            <a:r>
              <a:rPr lang="en-US" altLang="ko-KR" sz="1800" dirty="0"/>
              <a:t>)</a:t>
            </a:r>
            <a:r>
              <a:rPr lang="ko-KR" altLang="en-US" sz="1800" dirty="0"/>
              <a:t>과 연결 종료</a:t>
            </a:r>
            <a:r>
              <a:rPr lang="en-US" altLang="ko-KR" sz="1800" dirty="0"/>
              <a:t>(connection termination)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lvl="2"/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각 사용자 </a:t>
            </a:r>
            <a:r>
              <a:rPr lang="ko-KR" altLang="en-US" sz="1800" dirty="0" err="1"/>
              <a:t>데이터그램이</a:t>
            </a:r>
            <a:r>
              <a:rPr lang="ko-KR" altLang="en-US" sz="1800" dirty="0"/>
              <a:t> 다른 경로를 통하여 전달될 수 있음</a:t>
            </a:r>
            <a:endParaRPr lang="en-US" altLang="ko-KR" sz="1800" dirty="0"/>
          </a:p>
          <a:p>
            <a:pPr lvl="1"/>
            <a:r>
              <a:rPr lang="en-US" altLang="ko-KR" sz="1800" dirty="0"/>
              <a:t>65,507</a:t>
            </a:r>
            <a:r>
              <a:rPr lang="ko-KR" altLang="en-US" sz="1800" dirty="0"/>
              <a:t>바이트</a:t>
            </a:r>
            <a:r>
              <a:rPr lang="en-US" altLang="ko-KR" sz="1800" dirty="0"/>
              <a:t>(65,535</a:t>
            </a:r>
            <a:r>
              <a:rPr lang="ko-KR" altLang="en-US" sz="1800" dirty="0"/>
              <a:t>바이트</a:t>
            </a:r>
            <a:r>
              <a:rPr lang="en-US" altLang="ko-KR" sz="1800" dirty="0"/>
              <a:t> – UDP </a:t>
            </a:r>
            <a:r>
              <a:rPr lang="ko-KR" altLang="en-US" sz="1800" dirty="0"/>
              <a:t>헤더의 </a:t>
            </a:r>
            <a:r>
              <a:rPr lang="en-US" altLang="ko-KR" sz="1800" dirty="0"/>
              <a:t>8</a:t>
            </a:r>
            <a:r>
              <a:rPr lang="ko-KR" altLang="en-US" sz="1800" dirty="0"/>
              <a:t>바이트 </a:t>
            </a:r>
            <a:r>
              <a:rPr lang="en-US" altLang="ko-KR" sz="1800" dirty="0"/>
              <a:t>– IP </a:t>
            </a:r>
            <a:r>
              <a:rPr lang="ko-KR" altLang="en-US" sz="1800" dirty="0"/>
              <a:t>헤더의 </a:t>
            </a:r>
            <a:r>
              <a:rPr lang="en-US" altLang="ko-KR" sz="1800" dirty="0"/>
              <a:t>20</a:t>
            </a:r>
            <a:r>
              <a:rPr lang="ko-KR" altLang="en-US" sz="1800" dirty="0"/>
              <a:t>바이트</a:t>
            </a:r>
            <a:r>
              <a:rPr lang="en-US" altLang="ko-KR" sz="1800" dirty="0"/>
              <a:t>)</a:t>
            </a:r>
            <a:r>
              <a:rPr lang="ko-KR" altLang="en-US" sz="1800" dirty="0"/>
              <a:t>보다 작은 메시지를 보내는 프로세서만이 </a:t>
            </a:r>
            <a:r>
              <a:rPr lang="en-US" altLang="ko-KR" sz="1800" dirty="0"/>
              <a:t>UDP </a:t>
            </a:r>
            <a:r>
              <a:rPr lang="ko-KR" altLang="en-US" sz="1800" dirty="0"/>
              <a:t>사용가능</a:t>
            </a:r>
          </a:p>
        </p:txBody>
      </p:sp>
      <p:sp>
        <p:nvSpPr>
          <p:cNvPr id="88069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1154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앞서 전송 계층 프로토콜에서 제공되는 일반적인 서비스에 대해 살펴보았다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 절에는 이러한 일반적인 서비스 중에서 어떤 서비스가 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UDP</a:t>
            </a:r>
            <a:r>
              <a:rPr lang="ko-KR" altLang="en-US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 의해 제공되는지 살펴본다</a:t>
            </a:r>
            <a:r>
              <a:rPr lang="en-US" altLang="ko-KR" sz="23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7392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7101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2059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24.10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04A7C-88F7-412C-8C4B-72388B6FB88B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90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171013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24.34: Example of a Reno TCP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10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8720"/>
            <a:ext cx="79306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330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24.34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24.32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와 같은 상황을 보여주고 있지만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Reno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 관한 내용이다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중복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들이 도착할 때 혼잡 윈도우의 변화는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RTT 13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까지 동일하다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 순간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Reno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6 MSS(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Taho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로서 동일한 것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감소하지만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대신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 MSS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보다 높은 값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ssthresh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+ 3 = 9 MSS)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으로 설정한다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Reno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빠른 회복 상태로 전환한다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우리는 추가적으로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중복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RTT 15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까지 도착하고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cwnd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지수적으로 증가한다고 가정하고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 순간 잃어버린 새로운 세그먼트를 알리기 위해 새로운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중복되지 않은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도착한다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Reno TCP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혼잡 회피 상태로 전환하게 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하지만 첫 번째로 빠른 회복 상태를 무시하고 혼잡 윈도우를 이전 트랙 뒤로 움직이는 것과 같이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6 MSS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로 줄인다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172035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172037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2059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24.10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E37CD4-21CE-4625-AC4D-3704521E03C3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91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114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76" y="0"/>
            <a:ext cx="9144000" cy="6858000"/>
          </a:xfrm>
          <a:prstGeom prst="rect">
            <a:avLst/>
          </a:prstGeom>
        </p:spPr>
      </p:pic>
      <p:sp>
        <p:nvSpPr>
          <p:cNvPr id="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9pPr>
          </a:lstStyle>
          <a:p>
            <a:pPr lvl="0" algn="ctr" latinLnBrk="0">
              <a:buClr>
                <a:srgbClr val="000000"/>
              </a:buClr>
            </a:pPr>
            <a:r>
              <a:rPr kumimoji="1" lang="en-US" altLang="ko-KR" sz="1600" i="0" kern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3.72: </a:t>
            </a:r>
            <a:r>
              <a:rPr kumimoji="1" lang="ko-KR" altLang="en-US" sz="1600" i="0" kern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가산 증가</a:t>
            </a:r>
            <a:r>
              <a:rPr kumimoji="1" lang="en-US" altLang="ko-KR" sz="1600" i="0" kern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1" lang="ko-KR" altLang="en-US" sz="1600" i="0" kern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지수감소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3"/>
          <a:srcRect l="4843" t="26536" r="6626" b="23006"/>
          <a:stretch/>
        </p:blipFill>
        <p:spPr>
          <a:xfrm>
            <a:off x="1076066" y="3245340"/>
            <a:ext cx="6991868" cy="29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97"/>
      </p:ext>
    </p:extLst>
  </p:cSld>
  <p:clrMapOvr>
    <a:masterClrMapping/>
  </p:clrMapOvr>
</p:sld>
</file>

<file path=ppt/theme/theme1.xml><?xml version="1.0" encoding="utf-8"?>
<a:theme xmlns:a="http://schemas.openxmlformats.org/drawingml/2006/main" name="22_network">
  <a:themeElements>
    <a:clrScheme name="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D0EEF4"/>
      </a:hlink>
      <a:folHlink>
        <a:srgbClr val="CCCCCC"/>
      </a:folHlink>
    </a:clrScheme>
    <a:fontScheme name="network">
      <a:majorFont>
        <a:latin typeface="휴먼엑스포"/>
        <a:ea typeface="휴먼엑스포"/>
        <a:cs typeface=""/>
      </a:majorFont>
      <a:minorFont>
        <a:latin typeface="휴먼엑스포"/>
        <a:ea typeface="휴먼엑스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triangl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triangl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network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6045</Words>
  <Application>Microsoft Office PowerPoint</Application>
  <PresentationFormat>화면 슬라이드 쇼(4:3)</PresentationFormat>
  <Paragraphs>832</Paragraphs>
  <Slides>92</Slides>
  <Notes>91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10" baseType="lpstr">
      <vt:lpstr>Adobe Arabic</vt:lpstr>
      <vt:lpstr>Adobe Fangsong Std R</vt:lpstr>
      <vt:lpstr>Adobe Gothic Std B</vt:lpstr>
      <vt:lpstr>Baby Kruffy</vt:lpstr>
      <vt:lpstr>HY견고딕</vt:lpstr>
      <vt:lpstr>HY헤드라인M</vt:lpstr>
      <vt:lpstr>Palatino</vt:lpstr>
      <vt:lpstr>굴림</vt:lpstr>
      <vt:lpstr>맑은 고딕</vt:lpstr>
      <vt:lpstr>휴먼엑스포</vt:lpstr>
      <vt:lpstr>Arial</vt:lpstr>
      <vt:lpstr>Berlin Sans FB</vt:lpstr>
      <vt:lpstr>Symbol</vt:lpstr>
      <vt:lpstr>Times</vt:lpstr>
      <vt:lpstr>Times New Roman</vt:lpstr>
      <vt:lpstr>Webdings</vt:lpstr>
      <vt:lpstr>Wingdings</vt:lpstr>
      <vt:lpstr>22_network</vt:lpstr>
      <vt:lpstr>PowerPoint 프레젠테이션</vt:lpstr>
      <vt:lpstr> Chapter 24: 목차</vt:lpstr>
      <vt:lpstr>24.1 전송 계층 프로토콜</vt:lpstr>
      <vt:lpstr>표 24.1:  UDP와 TCP에서 사용되는 잘 알려진 포트번호</vt:lpstr>
      <vt:lpstr>PowerPoint 프레젠테이션</vt:lpstr>
      <vt:lpstr>24.2.1  사용자 데이터그램</vt:lpstr>
      <vt:lpstr>PowerPoint 프레젠테이션</vt:lpstr>
      <vt:lpstr>PowerPoint 프레젠테이션</vt:lpstr>
      <vt:lpstr>24.2.2  UDP Services</vt:lpstr>
      <vt:lpstr>24.2.2  UDP Services</vt:lpstr>
      <vt:lpstr>24.2.2  UDP Services</vt:lpstr>
      <vt:lpstr>PowerPoint 프레젠테이션</vt:lpstr>
      <vt:lpstr>PowerPoint 프레젠테이션</vt:lpstr>
      <vt:lpstr>24.2.2  UDP Services</vt:lpstr>
      <vt:lpstr>24.2.3  UDP Applications</vt:lpstr>
      <vt:lpstr>PowerPoint 프레젠테이션</vt:lpstr>
      <vt:lpstr>PowerPoint 프레젠테이션</vt:lpstr>
      <vt:lpstr>PowerPoint 프레젠테이션</vt:lpstr>
      <vt:lpstr>PowerPoint 프레젠테이션</vt:lpstr>
      <vt:lpstr>24.2.3  UDP Applications</vt:lpstr>
      <vt:lpstr>PowerPoint 프레젠테이션</vt:lpstr>
      <vt:lpstr>24.3.1  TCP  Services</vt:lpstr>
      <vt:lpstr>24.3.1  TCP  Services</vt:lpstr>
      <vt:lpstr>24.3.1  TCP  Services</vt:lpstr>
      <vt:lpstr>24.3.1  TCP  Services</vt:lpstr>
      <vt:lpstr>24.3.1  TCP  Services</vt:lpstr>
      <vt:lpstr>24.3.1  TCP  Services</vt:lpstr>
      <vt:lpstr>24.3.2  TCP의 특징</vt:lpstr>
      <vt:lpstr>24.3.2  TCP의 특징</vt:lpstr>
      <vt:lpstr>24.3.2 TCP의 특징</vt:lpstr>
      <vt:lpstr>PowerPoint 프레젠테이션</vt:lpstr>
      <vt:lpstr>24.3.3  Segment</vt:lpstr>
      <vt:lpstr>24.3.3  Segment</vt:lpstr>
      <vt:lpstr>24.3.3  Segment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24.3.4  TCP 연결</vt:lpstr>
      <vt:lpstr>24.3.5  State Transmission Diagram</vt:lpstr>
      <vt:lpstr>24.3.5  State Transmission Diagram</vt:lpstr>
      <vt:lpstr>Table 24.2: TCP의 상태</vt:lpstr>
      <vt:lpstr>24.3.5  State Transmission Diagram</vt:lpstr>
      <vt:lpstr>24.3.5  State Transmission Diagram</vt:lpstr>
      <vt:lpstr>24.3.5  State Transmission Diagram</vt:lpstr>
      <vt:lpstr>24.3.6  Windows in TCP</vt:lpstr>
      <vt:lpstr>24.3.6  Windows in TCP</vt:lpstr>
      <vt:lpstr>24.3.6  Windows in TCP</vt:lpstr>
      <vt:lpstr>24.3.6  Windows in TCP</vt:lpstr>
      <vt:lpstr>24.3.7  Flow Control</vt:lpstr>
      <vt:lpstr>24.3.7  Flow Control</vt:lpstr>
      <vt:lpstr>24.3.7  Flow Control</vt:lpstr>
      <vt:lpstr>24.3.7  Flow Control</vt:lpstr>
      <vt:lpstr>PowerPoint 프레젠테이션</vt:lpstr>
      <vt:lpstr>PowerPoint 프레젠테이션</vt:lpstr>
      <vt:lpstr>24.3.7  Flow Control</vt:lpstr>
      <vt:lpstr>24.3.7  Flow Control</vt:lpstr>
      <vt:lpstr>24.3.7  Flow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24.3.8  Error Control</vt:lpstr>
      <vt:lpstr>24.3.9  TCP 혼잡 제어</vt:lpstr>
      <vt:lpstr>24.3.9  TCP 혼잡 제어</vt:lpstr>
      <vt:lpstr>24.3.9  TCP 혼잡 제어</vt:lpstr>
      <vt:lpstr>24.3.9  TCP 혼잡 제어</vt:lpstr>
      <vt:lpstr>24.3.9  TCP 혼잡 제어</vt:lpstr>
      <vt:lpstr>24.3.9  TCP 혼잡 제어</vt:lpstr>
      <vt:lpstr>24.3.9  TCP 혼잡 제어</vt:lpstr>
      <vt:lpstr>24.3.9  TCP 혼잡 제어</vt:lpstr>
      <vt:lpstr>PowerPoint 프레젠테이션</vt:lpstr>
      <vt:lpstr>PowerPoint 프레젠테이션</vt:lpstr>
      <vt:lpstr>24.3.9  TCP 혼잡 제어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Netwk_Lim</dc:creator>
  <cp:lastModifiedBy>user</cp:lastModifiedBy>
  <cp:revision>32</cp:revision>
  <cp:lastPrinted>2012-06-14T22:33:10Z</cp:lastPrinted>
  <dcterms:created xsi:type="dcterms:W3CDTF">2012-06-14T22:28:54Z</dcterms:created>
  <dcterms:modified xsi:type="dcterms:W3CDTF">2018-05-17T11:34:36Z</dcterms:modified>
</cp:coreProperties>
</file>